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13"/>
  </p:notesMasterIdLst>
  <p:handoutMasterIdLst>
    <p:handoutMasterId r:id="rId14"/>
  </p:handoutMasterIdLst>
  <p:sldIdLst>
    <p:sldId id="256" r:id="rId3"/>
    <p:sldId id="1923" r:id="rId4"/>
    <p:sldId id="1924" r:id="rId5"/>
    <p:sldId id="1929" r:id="rId6"/>
    <p:sldId id="813" r:id="rId7"/>
    <p:sldId id="1925" r:id="rId8"/>
    <p:sldId id="817" r:id="rId9"/>
    <p:sldId id="1931" r:id="rId10"/>
    <p:sldId id="9785" r:id="rId11"/>
    <p:sldId id="1926"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4643"/>
  </p:normalViewPr>
  <p:slideViewPr>
    <p:cSldViewPr snapToGrid="0" snapToObjects="1">
      <p:cViewPr varScale="1">
        <p:scale>
          <a:sx n="128" d="100"/>
          <a:sy n="128" d="100"/>
        </p:scale>
        <p:origin x="248" y="176"/>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8F481-1A07-C24D-907F-F85531F79DA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BFA68F91-C398-104C-8606-D9644079B7D0}">
      <dgm:prSet phldrT="[Text]"/>
      <dgm:spPr/>
      <dgm:t>
        <a:bodyPr/>
        <a:lstStyle/>
        <a:p>
          <a:r>
            <a:rPr lang="en-US" b="1" dirty="0">
              <a:solidFill>
                <a:schemeClr val="bg2"/>
              </a:solidFill>
            </a:rPr>
            <a:t>Efficient teams </a:t>
          </a:r>
          <a:endParaRPr lang="en-US" dirty="0">
            <a:solidFill>
              <a:schemeClr val="bg2"/>
            </a:solidFill>
          </a:endParaRPr>
        </a:p>
      </dgm:t>
    </dgm:pt>
    <dgm:pt modelId="{68CAC8EC-DEA0-A74C-9D88-1A3A5C862C9D}" type="parTrans" cxnId="{DFB0CB89-23A1-AE4E-A4EE-B33C370A46D8}">
      <dgm:prSet/>
      <dgm:spPr/>
      <dgm:t>
        <a:bodyPr/>
        <a:lstStyle/>
        <a:p>
          <a:endParaRPr lang="en-US"/>
        </a:p>
      </dgm:t>
    </dgm:pt>
    <dgm:pt modelId="{5586DDAA-B628-1142-9642-876210BF1164}" type="sibTrans" cxnId="{DFB0CB89-23A1-AE4E-A4EE-B33C370A46D8}">
      <dgm:prSet/>
      <dgm:spPr/>
      <dgm:t>
        <a:bodyPr/>
        <a:lstStyle/>
        <a:p>
          <a:endParaRPr lang="en-US"/>
        </a:p>
      </dgm:t>
    </dgm:pt>
    <dgm:pt modelId="{BC0606E3-33BD-4C44-89A2-99CF2E9D40A1}">
      <dgm:prSet phldrT="[Text]"/>
      <dgm:spPr/>
      <dgm:t>
        <a:bodyPr/>
        <a:lstStyle/>
        <a:p>
          <a:r>
            <a:rPr lang="en-US" dirty="0"/>
            <a:t>End to end team ownership of relatively small codebases</a:t>
          </a:r>
          <a:br>
            <a:rPr lang="en-US" dirty="0"/>
          </a:br>
          <a:br>
            <a:rPr lang="en-US" dirty="0"/>
          </a:br>
          <a:br>
            <a:rPr lang="en-US" dirty="0"/>
          </a:br>
          <a:endParaRPr lang="en-US" dirty="0"/>
        </a:p>
      </dgm:t>
    </dgm:pt>
    <dgm:pt modelId="{15518ACA-0155-7440-811E-147D09E3B293}" type="parTrans" cxnId="{3C8AD88C-D496-3640-820E-A8644C42E94B}">
      <dgm:prSet/>
      <dgm:spPr/>
      <dgm:t>
        <a:bodyPr/>
        <a:lstStyle/>
        <a:p>
          <a:endParaRPr lang="en-US"/>
        </a:p>
      </dgm:t>
    </dgm:pt>
    <dgm:pt modelId="{85AC81D2-072C-0E48-B1DD-060622011803}" type="sibTrans" cxnId="{3C8AD88C-D496-3640-820E-A8644C42E94B}">
      <dgm:prSet/>
      <dgm:spPr/>
      <dgm:t>
        <a:bodyPr/>
        <a:lstStyle/>
        <a:p>
          <a:endParaRPr lang="en-US"/>
        </a:p>
      </dgm:t>
    </dgm:pt>
    <dgm:pt modelId="{AB1395D8-A9D0-3B4B-B77F-029FBF6D2BD9}">
      <dgm:prSet phldrT="[Text]"/>
      <dgm:spPr/>
      <dgm:t>
        <a:bodyPr/>
        <a:lstStyle/>
        <a:p>
          <a:pPr>
            <a:buFont typeface="Wingdings" pitchFamily="2" charset="2"/>
            <a:buChar char="Ø"/>
          </a:pPr>
          <a:r>
            <a:rPr lang="en-US" dirty="0"/>
            <a:t>Teams can innovate faster and fix bugs more quickly </a:t>
          </a:r>
        </a:p>
      </dgm:t>
    </dgm:pt>
    <dgm:pt modelId="{4C57227D-5F0A-1042-B89D-0D6B931C86AA}" type="parTrans" cxnId="{A9B926E2-5FE8-5D48-B99B-3C6268D8DF93}">
      <dgm:prSet/>
      <dgm:spPr/>
      <dgm:t>
        <a:bodyPr/>
        <a:lstStyle/>
        <a:p>
          <a:endParaRPr lang="en-US"/>
        </a:p>
      </dgm:t>
    </dgm:pt>
    <dgm:pt modelId="{119C976B-58D3-0D48-A075-C64DD9926AB3}" type="sibTrans" cxnId="{A9B926E2-5FE8-5D48-B99B-3C6268D8DF93}">
      <dgm:prSet/>
      <dgm:spPr/>
      <dgm:t>
        <a:bodyPr/>
        <a:lstStyle/>
        <a:p>
          <a:endParaRPr lang="en-US"/>
        </a:p>
      </dgm:t>
    </dgm:pt>
    <dgm:pt modelId="{98206993-F91B-FE47-BEF6-C5505E77BFE5}">
      <dgm:prSet phldrT="[Text]"/>
      <dgm:spPr/>
      <dgm:t>
        <a:bodyPr/>
        <a:lstStyle/>
        <a:p>
          <a:r>
            <a:rPr lang="en-US" b="1" dirty="0">
              <a:solidFill>
                <a:schemeClr val="bg2"/>
              </a:solidFill>
            </a:rPr>
            <a:t>Simplified deployment </a:t>
          </a:r>
          <a:endParaRPr lang="en-US" dirty="0">
            <a:solidFill>
              <a:schemeClr val="bg2"/>
            </a:solidFill>
          </a:endParaRPr>
        </a:p>
      </dgm:t>
    </dgm:pt>
    <dgm:pt modelId="{2C084210-95AF-6245-BE4E-6E95B8675B4E}" type="parTrans" cxnId="{370C8DA6-4DB7-3C45-A384-207205AAA8D5}">
      <dgm:prSet/>
      <dgm:spPr/>
      <dgm:t>
        <a:bodyPr/>
        <a:lstStyle/>
        <a:p>
          <a:endParaRPr lang="en-US"/>
        </a:p>
      </dgm:t>
    </dgm:pt>
    <dgm:pt modelId="{AD0249EB-BC54-C64E-BEAD-286237C157BC}" type="sibTrans" cxnId="{370C8DA6-4DB7-3C45-A384-207205AAA8D5}">
      <dgm:prSet/>
      <dgm:spPr/>
      <dgm:t>
        <a:bodyPr/>
        <a:lstStyle/>
        <a:p>
          <a:endParaRPr lang="en-US"/>
        </a:p>
      </dgm:t>
    </dgm:pt>
    <dgm:pt modelId="{D8BE889A-FBED-4E45-9757-E1F0436448F7}">
      <dgm:prSet phldrT="[Text]"/>
      <dgm:spPr/>
      <dgm:t>
        <a:bodyPr/>
        <a:lstStyle/>
        <a:p>
          <a:r>
            <a:rPr lang="en-US" dirty="0"/>
            <a:t>Each service is individually changed, tested, and deployed without affecting other services</a:t>
          </a:r>
          <a:br>
            <a:rPr lang="en-US" dirty="0"/>
          </a:br>
          <a:endParaRPr lang="en-US" dirty="0"/>
        </a:p>
      </dgm:t>
    </dgm:pt>
    <dgm:pt modelId="{65FD2C34-B65C-8A46-B040-363B66D1C281}" type="parTrans" cxnId="{BC8BF38C-252F-6044-9914-25F01AB4B495}">
      <dgm:prSet/>
      <dgm:spPr/>
      <dgm:t>
        <a:bodyPr/>
        <a:lstStyle/>
        <a:p>
          <a:endParaRPr lang="en-US"/>
        </a:p>
      </dgm:t>
    </dgm:pt>
    <dgm:pt modelId="{CFD453E0-D919-1E40-8D00-E303B74950DA}" type="sibTrans" cxnId="{BC8BF38C-252F-6044-9914-25F01AB4B495}">
      <dgm:prSet/>
      <dgm:spPr/>
      <dgm:t>
        <a:bodyPr/>
        <a:lstStyle/>
        <a:p>
          <a:endParaRPr lang="en-US"/>
        </a:p>
      </dgm:t>
    </dgm:pt>
    <dgm:pt modelId="{327CB96F-0AC6-094C-8578-29AF4F4705FA}">
      <dgm:prSet phldrT="[Text]"/>
      <dgm:spPr/>
      <dgm:t>
        <a:bodyPr/>
        <a:lstStyle/>
        <a:p>
          <a:pPr>
            <a:buFont typeface="Wingdings" pitchFamily="2" charset="2"/>
            <a:buChar char="Ø"/>
          </a:pPr>
          <a:r>
            <a:rPr lang="en-US" dirty="0"/>
            <a:t>Time to market is accelerated. </a:t>
          </a:r>
        </a:p>
      </dgm:t>
    </dgm:pt>
    <dgm:pt modelId="{985597A8-B2A1-2F43-B9CD-2C5D5B5D9520}" type="parTrans" cxnId="{77D2DE72-6B84-A147-8FA6-23AB3028CBFB}">
      <dgm:prSet/>
      <dgm:spPr/>
      <dgm:t>
        <a:bodyPr/>
        <a:lstStyle/>
        <a:p>
          <a:endParaRPr lang="en-US"/>
        </a:p>
      </dgm:t>
    </dgm:pt>
    <dgm:pt modelId="{7FDDD53D-0FD0-CF47-A655-A9DCC457F43A}" type="sibTrans" cxnId="{77D2DE72-6B84-A147-8FA6-23AB3028CBFB}">
      <dgm:prSet/>
      <dgm:spPr/>
      <dgm:t>
        <a:bodyPr/>
        <a:lstStyle/>
        <a:p>
          <a:endParaRPr lang="en-US"/>
        </a:p>
      </dgm:t>
    </dgm:pt>
    <dgm:pt modelId="{7CB89EAB-8819-8948-B7FD-81C9600273BD}">
      <dgm:prSet phldrT="[Text]"/>
      <dgm:spPr/>
      <dgm:t>
        <a:bodyPr/>
        <a:lstStyle/>
        <a:p>
          <a:r>
            <a:rPr lang="en-US" b="1" dirty="0">
              <a:solidFill>
                <a:schemeClr val="bg2"/>
              </a:solidFill>
            </a:rPr>
            <a:t>Right tools for the job</a:t>
          </a:r>
          <a:endParaRPr lang="en-US" dirty="0">
            <a:solidFill>
              <a:schemeClr val="bg2"/>
            </a:solidFill>
          </a:endParaRPr>
        </a:p>
      </dgm:t>
    </dgm:pt>
    <dgm:pt modelId="{EE9782D4-F27C-A24A-B15D-A0ABA403F24C}" type="parTrans" cxnId="{38AFA707-2099-4844-8179-277CC7B7DE7C}">
      <dgm:prSet/>
      <dgm:spPr/>
      <dgm:t>
        <a:bodyPr/>
        <a:lstStyle/>
        <a:p>
          <a:endParaRPr lang="en-US"/>
        </a:p>
      </dgm:t>
    </dgm:pt>
    <dgm:pt modelId="{5EE898C5-DA3F-AD48-9A09-8E2E3397773B}" type="sibTrans" cxnId="{38AFA707-2099-4844-8179-277CC7B7DE7C}">
      <dgm:prSet/>
      <dgm:spPr/>
      <dgm:t>
        <a:bodyPr/>
        <a:lstStyle/>
        <a:p>
          <a:endParaRPr lang="en-US"/>
        </a:p>
      </dgm:t>
    </dgm:pt>
    <dgm:pt modelId="{C8C87517-A287-D641-BDF5-BC9CBA14ACAA}">
      <dgm:prSet phldrT="[Text]"/>
      <dgm:spPr/>
      <dgm:t>
        <a:bodyPr/>
        <a:lstStyle/>
        <a:p>
          <a:r>
            <a:rPr lang="en-US" dirty="0"/>
            <a:t>Teams can use best of breed technologies, libraries, languages for the job at hand </a:t>
          </a:r>
          <a:br>
            <a:rPr lang="en-US" dirty="0"/>
          </a:br>
          <a:endParaRPr lang="en-US" dirty="0"/>
        </a:p>
      </dgm:t>
    </dgm:pt>
    <dgm:pt modelId="{D4635C9E-A46F-014B-92C2-75F0B75B834A}" type="parTrans" cxnId="{C6C51562-4684-F44F-9523-CB649EE0796D}">
      <dgm:prSet/>
      <dgm:spPr/>
      <dgm:t>
        <a:bodyPr/>
        <a:lstStyle/>
        <a:p>
          <a:endParaRPr lang="en-US"/>
        </a:p>
      </dgm:t>
    </dgm:pt>
    <dgm:pt modelId="{DA5ACC9B-26ED-7E4F-9E10-6B9F301DC2B3}" type="sibTrans" cxnId="{C6C51562-4684-F44F-9523-CB649EE0796D}">
      <dgm:prSet/>
      <dgm:spPr/>
      <dgm:t>
        <a:bodyPr/>
        <a:lstStyle/>
        <a:p>
          <a:endParaRPr lang="en-US"/>
        </a:p>
      </dgm:t>
    </dgm:pt>
    <dgm:pt modelId="{D9F91CC5-CD91-6543-B4E9-CEDD4382B368}">
      <dgm:prSet phldrT="[Text]"/>
      <dgm:spPr/>
      <dgm:t>
        <a:bodyPr/>
        <a:lstStyle/>
        <a:p>
          <a:pPr>
            <a:buFont typeface="Wingdings" pitchFamily="2" charset="2"/>
            <a:buChar char="Ø"/>
          </a:pPr>
          <a:r>
            <a:rPr lang="en-US" dirty="0"/>
            <a:t>Leads to faster innovation</a:t>
          </a:r>
        </a:p>
      </dgm:t>
    </dgm:pt>
    <dgm:pt modelId="{4D382F19-37C9-6645-82FB-0AA6291BE6D0}" type="parTrans" cxnId="{0FEB200F-1667-D24B-8906-7E43D4E95C2C}">
      <dgm:prSet/>
      <dgm:spPr/>
      <dgm:t>
        <a:bodyPr/>
        <a:lstStyle/>
        <a:p>
          <a:endParaRPr lang="en-US"/>
        </a:p>
      </dgm:t>
    </dgm:pt>
    <dgm:pt modelId="{41CDF960-0490-E242-BFD6-A909D98D9BB1}" type="sibTrans" cxnId="{0FEB200F-1667-D24B-8906-7E43D4E95C2C}">
      <dgm:prSet/>
      <dgm:spPr/>
      <dgm:t>
        <a:bodyPr/>
        <a:lstStyle/>
        <a:p>
          <a:endParaRPr lang="en-US"/>
        </a:p>
      </dgm:t>
    </dgm:pt>
    <dgm:pt modelId="{B8092C8D-68B3-0D40-B873-32E13413AD4E}">
      <dgm:prSet/>
      <dgm:spPr/>
      <dgm:t>
        <a:bodyPr/>
        <a:lstStyle/>
        <a:p>
          <a:r>
            <a:rPr lang="en-US" b="1" dirty="0">
              <a:solidFill>
                <a:schemeClr val="bg2"/>
              </a:solidFill>
            </a:rPr>
            <a:t>Improved application quality</a:t>
          </a:r>
        </a:p>
      </dgm:t>
    </dgm:pt>
    <dgm:pt modelId="{CFBA81CC-747A-1440-8C49-9488B07C9EE0}" type="parTrans" cxnId="{CCA3D687-150D-5C40-8AFD-8A314667E2D1}">
      <dgm:prSet/>
      <dgm:spPr/>
      <dgm:t>
        <a:bodyPr/>
        <a:lstStyle/>
        <a:p>
          <a:endParaRPr lang="en-US"/>
        </a:p>
      </dgm:t>
    </dgm:pt>
    <dgm:pt modelId="{A46027CE-60B6-594D-B196-B6DC061846EB}" type="sibTrans" cxnId="{CCA3D687-150D-5C40-8AFD-8A314667E2D1}">
      <dgm:prSet/>
      <dgm:spPr/>
      <dgm:t>
        <a:bodyPr/>
        <a:lstStyle/>
        <a:p>
          <a:endParaRPr lang="en-US"/>
        </a:p>
      </dgm:t>
    </dgm:pt>
    <dgm:pt modelId="{C3BDE34D-39AD-0A47-8096-6BF0782406C9}">
      <dgm:prSet/>
      <dgm:spPr/>
      <dgm:t>
        <a:bodyPr/>
        <a:lstStyle/>
        <a:p>
          <a:r>
            <a:rPr lang="en-US" b="1" dirty="0">
              <a:solidFill>
                <a:schemeClr val="bg2"/>
              </a:solidFill>
            </a:rPr>
            <a:t>Scalability</a:t>
          </a:r>
        </a:p>
      </dgm:t>
    </dgm:pt>
    <dgm:pt modelId="{9ED77A08-2288-194D-9106-E4546FD104A9}" type="parTrans" cxnId="{682687F9-CF24-3A47-B7AD-4104CCF368D5}">
      <dgm:prSet/>
      <dgm:spPr/>
      <dgm:t>
        <a:bodyPr/>
        <a:lstStyle/>
        <a:p>
          <a:endParaRPr lang="en-US"/>
        </a:p>
      </dgm:t>
    </dgm:pt>
    <dgm:pt modelId="{9089FC0C-406E-8949-8670-2191B204B2B1}" type="sibTrans" cxnId="{682687F9-CF24-3A47-B7AD-4104CCF368D5}">
      <dgm:prSet/>
      <dgm:spPr/>
      <dgm:t>
        <a:bodyPr/>
        <a:lstStyle/>
        <a:p>
          <a:endParaRPr lang="en-US"/>
        </a:p>
      </dgm:t>
    </dgm:pt>
    <dgm:pt modelId="{F9D6C77A-56C1-2D4D-99DD-2792B41E5D6C}">
      <dgm:prSet/>
      <dgm:spPr/>
      <dgm:t>
        <a:bodyPr/>
        <a:lstStyle/>
        <a:p>
          <a:r>
            <a:rPr lang="en-US" dirty="0"/>
            <a:t>Services can be tested more thoroughly in isolation</a:t>
          </a:r>
          <a:br>
            <a:rPr lang="en-US" dirty="0"/>
          </a:br>
          <a:br>
            <a:rPr lang="en-US" dirty="0"/>
          </a:br>
          <a:br>
            <a:rPr lang="en-US" dirty="0"/>
          </a:br>
          <a:endParaRPr lang="en-US" dirty="0"/>
        </a:p>
      </dgm:t>
    </dgm:pt>
    <dgm:pt modelId="{731FE922-2BAF-9149-9F7A-1F680F8A59E4}" type="parTrans" cxnId="{D6675A1E-20B6-F44A-BAC2-75ABF9E80109}">
      <dgm:prSet/>
      <dgm:spPr/>
      <dgm:t>
        <a:bodyPr/>
        <a:lstStyle/>
        <a:p>
          <a:endParaRPr lang="en-US"/>
        </a:p>
      </dgm:t>
    </dgm:pt>
    <dgm:pt modelId="{D7DEF313-B14E-F44A-9A29-9007C25BB053}" type="sibTrans" cxnId="{D6675A1E-20B6-F44A-BAC2-75ABF9E80109}">
      <dgm:prSet/>
      <dgm:spPr/>
      <dgm:t>
        <a:bodyPr/>
        <a:lstStyle/>
        <a:p>
          <a:endParaRPr lang="en-US"/>
        </a:p>
      </dgm:t>
    </dgm:pt>
    <dgm:pt modelId="{A485BF2C-C0F3-8E4B-9A1B-BDF1A866AF78}">
      <dgm:prSet/>
      <dgm:spPr/>
      <dgm:t>
        <a:bodyPr/>
        <a:lstStyle/>
        <a:p>
          <a:pPr>
            <a:buFont typeface="Wingdings" pitchFamily="2" charset="2"/>
            <a:buChar char="Ø"/>
          </a:pPr>
          <a:r>
            <a:rPr lang="en-US" dirty="0"/>
            <a:t>Better code coverage </a:t>
          </a:r>
        </a:p>
      </dgm:t>
    </dgm:pt>
    <dgm:pt modelId="{3467FCA2-0523-674A-B3A1-7F3CA27F0074}" type="parTrans" cxnId="{DC71E0B0-ACA9-B54A-9312-C449EB4BD0F8}">
      <dgm:prSet/>
      <dgm:spPr/>
      <dgm:t>
        <a:bodyPr/>
        <a:lstStyle/>
        <a:p>
          <a:endParaRPr lang="en-US"/>
        </a:p>
      </dgm:t>
    </dgm:pt>
    <dgm:pt modelId="{E950444A-A0D5-474B-8A8E-42165B7E587B}" type="sibTrans" cxnId="{DC71E0B0-ACA9-B54A-9312-C449EB4BD0F8}">
      <dgm:prSet/>
      <dgm:spPr/>
      <dgm:t>
        <a:bodyPr/>
        <a:lstStyle/>
        <a:p>
          <a:endParaRPr lang="en-US"/>
        </a:p>
      </dgm:t>
    </dgm:pt>
    <dgm:pt modelId="{2C1ED5A5-2D1C-4447-81D6-93F87041C98A}">
      <dgm:prSet/>
      <dgm:spPr/>
      <dgm:t>
        <a:bodyPr/>
        <a:lstStyle/>
        <a:p>
          <a:r>
            <a:rPr lang="en-US" dirty="0"/>
            <a:t>Services can be scaled independently  at different rates as needed</a:t>
          </a:r>
          <a:br>
            <a:rPr lang="en-US" dirty="0"/>
          </a:br>
          <a:br>
            <a:rPr lang="en-US" dirty="0"/>
          </a:br>
          <a:endParaRPr lang="en-US" dirty="0"/>
        </a:p>
      </dgm:t>
    </dgm:pt>
    <dgm:pt modelId="{A4154854-6139-9241-91D5-0B1D58F08734}" type="parTrans" cxnId="{7001CEBC-2A26-ED4D-813D-7775A7BD833A}">
      <dgm:prSet/>
      <dgm:spPr/>
      <dgm:t>
        <a:bodyPr/>
        <a:lstStyle/>
        <a:p>
          <a:endParaRPr lang="en-US"/>
        </a:p>
      </dgm:t>
    </dgm:pt>
    <dgm:pt modelId="{6663C6B1-CBF7-BB48-9A3F-2634105451E0}" type="sibTrans" cxnId="{7001CEBC-2A26-ED4D-813D-7775A7BD833A}">
      <dgm:prSet/>
      <dgm:spPr/>
      <dgm:t>
        <a:bodyPr/>
        <a:lstStyle/>
        <a:p>
          <a:endParaRPr lang="en-US"/>
        </a:p>
      </dgm:t>
    </dgm:pt>
    <dgm:pt modelId="{12FFC45F-300A-0543-835B-BDE368F2786B}">
      <dgm:prSet/>
      <dgm:spPr/>
      <dgm:t>
        <a:bodyPr/>
        <a:lstStyle/>
        <a:p>
          <a:pPr>
            <a:buFont typeface="Wingdings" pitchFamily="2" charset="2"/>
            <a:buChar char="Ø"/>
          </a:pPr>
          <a:r>
            <a:rPr lang="en-US" dirty="0"/>
            <a:t>Leads to better overall performance at lower cost </a:t>
          </a:r>
        </a:p>
      </dgm:t>
    </dgm:pt>
    <dgm:pt modelId="{70E69BD9-87B5-D144-8EF7-4E1EED60B1B5}" type="parTrans" cxnId="{33E93123-CC01-604D-B65B-08A4936EA420}">
      <dgm:prSet/>
      <dgm:spPr/>
      <dgm:t>
        <a:bodyPr/>
        <a:lstStyle/>
        <a:p>
          <a:endParaRPr lang="en-US"/>
        </a:p>
      </dgm:t>
    </dgm:pt>
    <dgm:pt modelId="{705425C5-A9F1-FE49-9CE4-9F341EFDFEF1}" type="sibTrans" cxnId="{33E93123-CC01-604D-B65B-08A4936EA420}">
      <dgm:prSet/>
      <dgm:spPr/>
      <dgm:t>
        <a:bodyPr/>
        <a:lstStyle/>
        <a:p>
          <a:endParaRPr lang="en-US"/>
        </a:p>
      </dgm:t>
    </dgm:pt>
    <dgm:pt modelId="{00BE0F49-059B-0F4C-9292-36A2C1460FED}" type="pres">
      <dgm:prSet presAssocID="{14A8F481-1A07-C24D-907F-F85531F79DAB}" presName="Name0" presStyleCnt="0">
        <dgm:presLayoutVars>
          <dgm:dir/>
          <dgm:animLvl val="lvl"/>
          <dgm:resizeHandles val="exact"/>
        </dgm:presLayoutVars>
      </dgm:prSet>
      <dgm:spPr/>
    </dgm:pt>
    <dgm:pt modelId="{3919D39B-AFC7-3849-9E8D-119BFAD77E84}" type="pres">
      <dgm:prSet presAssocID="{BFA68F91-C398-104C-8606-D9644079B7D0}" presName="composite" presStyleCnt="0"/>
      <dgm:spPr/>
    </dgm:pt>
    <dgm:pt modelId="{6E3EA406-479C-B948-B895-DE9DA7008537}" type="pres">
      <dgm:prSet presAssocID="{BFA68F91-C398-104C-8606-D9644079B7D0}" presName="parTx" presStyleLbl="alignNode1" presStyleIdx="0" presStyleCnt="5">
        <dgm:presLayoutVars>
          <dgm:chMax val="0"/>
          <dgm:chPref val="0"/>
          <dgm:bulletEnabled val="1"/>
        </dgm:presLayoutVars>
      </dgm:prSet>
      <dgm:spPr/>
    </dgm:pt>
    <dgm:pt modelId="{B036E482-CDB9-E34C-9087-BCDEA6683108}" type="pres">
      <dgm:prSet presAssocID="{BFA68F91-C398-104C-8606-D9644079B7D0}" presName="desTx" presStyleLbl="alignAccFollowNode1" presStyleIdx="0" presStyleCnt="5">
        <dgm:presLayoutVars>
          <dgm:bulletEnabled val="1"/>
        </dgm:presLayoutVars>
      </dgm:prSet>
      <dgm:spPr/>
    </dgm:pt>
    <dgm:pt modelId="{A9EEF042-EE96-1144-B858-67CCFB48CA0E}" type="pres">
      <dgm:prSet presAssocID="{5586DDAA-B628-1142-9642-876210BF1164}" presName="space" presStyleCnt="0"/>
      <dgm:spPr/>
    </dgm:pt>
    <dgm:pt modelId="{1182BBFF-0E13-1D49-986C-BC54C515804B}" type="pres">
      <dgm:prSet presAssocID="{98206993-F91B-FE47-BEF6-C5505E77BFE5}" presName="composite" presStyleCnt="0"/>
      <dgm:spPr/>
    </dgm:pt>
    <dgm:pt modelId="{255CAE67-1DDE-FE4A-83A0-8CF5F6267440}" type="pres">
      <dgm:prSet presAssocID="{98206993-F91B-FE47-BEF6-C5505E77BFE5}" presName="parTx" presStyleLbl="alignNode1" presStyleIdx="1" presStyleCnt="5">
        <dgm:presLayoutVars>
          <dgm:chMax val="0"/>
          <dgm:chPref val="0"/>
          <dgm:bulletEnabled val="1"/>
        </dgm:presLayoutVars>
      </dgm:prSet>
      <dgm:spPr/>
    </dgm:pt>
    <dgm:pt modelId="{6E4EB6A5-FE43-A448-A4D3-E8B73240AF8E}" type="pres">
      <dgm:prSet presAssocID="{98206993-F91B-FE47-BEF6-C5505E77BFE5}" presName="desTx" presStyleLbl="alignAccFollowNode1" presStyleIdx="1" presStyleCnt="5">
        <dgm:presLayoutVars>
          <dgm:bulletEnabled val="1"/>
        </dgm:presLayoutVars>
      </dgm:prSet>
      <dgm:spPr/>
    </dgm:pt>
    <dgm:pt modelId="{CE2C091A-48DD-9240-BD43-9C96152A1F3A}" type="pres">
      <dgm:prSet presAssocID="{AD0249EB-BC54-C64E-BEAD-286237C157BC}" presName="space" presStyleCnt="0"/>
      <dgm:spPr/>
    </dgm:pt>
    <dgm:pt modelId="{CD44A4D4-EE4C-C847-AE2C-A4472ADFB9C7}" type="pres">
      <dgm:prSet presAssocID="{7CB89EAB-8819-8948-B7FD-81C9600273BD}" presName="composite" presStyleCnt="0"/>
      <dgm:spPr/>
    </dgm:pt>
    <dgm:pt modelId="{605E66FC-7B89-7B4D-91E0-B6E15DEA0C77}" type="pres">
      <dgm:prSet presAssocID="{7CB89EAB-8819-8948-B7FD-81C9600273BD}" presName="parTx" presStyleLbl="alignNode1" presStyleIdx="2" presStyleCnt="5">
        <dgm:presLayoutVars>
          <dgm:chMax val="0"/>
          <dgm:chPref val="0"/>
          <dgm:bulletEnabled val="1"/>
        </dgm:presLayoutVars>
      </dgm:prSet>
      <dgm:spPr/>
    </dgm:pt>
    <dgm:pt modelId="{26A5967C-58FB-A548-8887-17C9DA3294F6}" type="pres">
      <dgm:prSet presAssocID="{7CB89EAB-8819-8948-B7FD-81C9600273BD}" presName="desTx" presStyleLbl="alignAccFollowNode1" presStyleIdx="2" presStyleCnt="5">
        <dgm:presLayoutVars>
          <dgm:bulletEnabled val="1"/>
        </dgm:presLayoutVars>
      </dgm:prSet>
      <dgm:spPr/>
    </dgm:pt>
    <dgm:pt modelId="{75AEDE22-2629-BF4C-8C20-089EB2DA319C}" type="pres">
      <dgm:prSet presAssocID="{5EE898C5-DA3F-AD48-9A09-8E2E3397773B}" presName="space" presStyleCnt="0"/>
      <dgm:spPr/>
    </dgm:pt>
    <dgm:pt modelId="{2D498294-B7E5-9B43-9224-015639B3BD3D}" type="pres">
      <dgm:prSet presAssocID="{B8092C8D-68B3-0D40-B873-32E13413AD4E}" presName="composite" presStyleCnt="0"/>
      <dgm:spPr/>
    </dgm:pt>
    <dgm:pt modelId="{F46144A1-3913-334B-A2BF-39B1664DC53F}" type="pres">
      <dgm:prSet presAssocID="{B8092C8D-68B3-0D40-B873-32E13413AD4E}" presName="parTx" presStyleLbl="alignNode1" presStyleIdx="3" presStyleCnt="5">
        <dgm:presLayoutVars>
          <dgm:chMax val="0"/>
          <dgm:chPref val="0"/>
          <dgm:bulletEnabled val="1"/>
        </dgm:presLayoutVars>
      </dgm:prSet>
      <dgm:spPr/>
    </dgm:pt>
    <dgm:pt modelId="{F516AFFA-A1A1-0E48-8C9B-2601DC5EBCD4}" type="pres">
      <dgm:prSet presAssocID="{B8092C8D-68B3-0D40-B873-32E13413AD4E}" presName="desTx" presStyleLbl="alignAccFollowNode1" presStyleIdx="3" presStyleCnt="5">
        <dgm:presLayoutVars>
          <dgm:bulletEnabled val="1"/>
        </dgm:presLayoutVars>
      </dgm:prSet>
      <dgm:spPr/>
    </dgm:pt>
    <dgm:pt modelId="{7853EAA1-7E17-324E-832C-26907E957CC7}" type="pres">
      <dgm:prSet presAssocID="{A46027CE-60B6-594D-B196-B6DC061846EB}" presName="space" presStyleCnt="0"/>
      <dgm:spPr/>
    </dgm:pt>
    <dgm:pt modelId="{7767B149-5A82-9447-B0BE-DC4EE062CFD7}" type="pres">
      <dgm:prSet presAssocID="{C3BDE34D-39AD-0A47-8096-6BF0782406C9}" presName="composite" presStyleCnt="0"/>
      <dgm:spPr/>
    </dgm:pt>
    <dgm:pt modelId="{91DA44EC-1B86-8941-980C-F33F043FA9F9}" type="pres">
      <dgm:prSet presAssocID="{C3BDE34D-39AD-0A47-8096-6BF0782406C9}" presName="parTx" presStyleLbl="alignNode1" presStyleIdx="4" presStyleCnt="5">
        <dgm:presLayoutVars>
          <dgm:chMax val="0"/>
          <dgm:chPref val="0"/>
          <dgm:bulletEnabled val="1"/>
        </dgm:presLayoutVars>
      </dgm:prSet>
      <dgm:spPr/>
    </dgm:pt>
    <dgm:pt modelId="{3575D616-638F-F34E-B100-6D6AF5CB5F7A}" type="pres">
      <dgm:prSet presAssocID="{C3BDE34D-39AD-0A47-8096-6BF0782406C9}" presName="desTx" presStyleLbl="alignAccFollowNode1" presStyleIdx="4" presStyleCnt="5">
        <dgm:presLayoutVars>
          <dgm:bulletEnabled val="1"/>
        </dgm:presLayoutVars>
      </dgm:prSet>
      <dgm:spPr/>
    </dgm:pt>
  </dgm:ptLst>
  <dgm:cxnLst>
    <dgm:cxn modelId="{38AFA707-2099-4844-8179-277CC7B7DE7C}" srcId="{14A8F481-1A07-C24D-907F-F85531F79DAB}" destId="{7CB89EAB-8819-8948-B7FD-81C9600273BD}" srcOrd="2" destOrd="0" parTransId="{EE9782D4-F27C-A24A-B15D-A0ABA403F24C}" sibTransId="{5EE898C5-DA3F-AD48-9A09-8E2E3397773B}"/>
    <dgm:cxn modelId="{9741230A-9E94-5543-9F2C-42CDFF7AD18C}" type="presOf" srcId="{B8092C8D-68B3-0D40-B873-32E13413AD4E}" destId="{F46144A1-3913-334B-A2BF-39B1664DC53F}" srcOrd="0" destOrd="0" presId="urn:microsoft.com/office/officeart/2005/8/layout/hList1"/>
    <dgm:cxn modelId="{C9276E0B-0C44-EE43-986F-D87DA141833B}" type="presOf" srcId="{AB1395D8-A9D0-3B4B-B77F-029FBF6D2BD9}" destId="{B036E482-CDB9-E34C-9087-BCDEA6683108}" srcOrd="0" destOrd="1" presId="urn:microsoft.com/office/officeart/2005/8/layout/hList1"/>
    <dgm:cxn modelId="{0FEB200F-1667-D24B-8906-7E43D4E95C2C}" srcId="{7CB89EAB-8819-8948-B7FD-81C9600273BD}" destId="{D9F91CC5-CD91-6543-B4E9-CEDD4382B368}" srcOrd="1" destOrd="0" parTransId="{4D382F19-37C9-6645-82FB-0AA6291BE6D0}" sibTransId="{41CDF960-0490-E242-BFD6-A909D98D9BB1}"/>
    <dgm:cxn modelId="{D6675A1E-20B6-F44A-BAC2-75ABF9E80109}" srcId="{B8092C8D-68B3-0D40-B873-32E13413AD4E}" destId="{F9D6C77A-56C1-2D4D-99DD-2792B41E5D6C}" srcOrd="0" destOrd="0" parTransId="{731FE922-2BAF-9149-9F7A-1F680F8A59E4}" sibTransId="{D7DEF313-B14E-F44A-9A29-9007C25BB053}"/>
    <dgm:cxn modelId="{33E93123-CC01-604D-B65B-08A4936EA420}" srcId="{C3BDE34D-39AD-0A47-8096-6BF0782406C9}" destId="{12FFC45F-300A-0543-835B-BDE368F2786B}" srcOrd="1" destOrd="0" parTransId="{70E69BD9-87B5-D144-8EF7-4E1EED60B1B5}" sibTransId="{705425C5-A9F1-FE49-9CE4-9F341EFDFEF1}"/>
    <dgm:cxn modelId="{FA6C9E2A-82AE-8944-B7DC-F26D1E772D03}" type="presOf" srcId="{327CB96F-0AC6-094C-8578-29AF4F4705FA}" destId="{6E4EB6A5-FE43-A448-A4D3-E8B73240AF8E}" srcOrd="0" destOrd="1" presId="urn:microsoft.com/office/officeart/2005/8/layout/hList1"/>
    <dgm:cxn modelId="{A7251640-B34B-924A-8A38-AE9BF56A2781}" type="presOf" srcId="{12FFC45F-300A-0543-835B-BDE368F2786B}" destId="{3575D616-638F-F34E-B100-6D6AF5CB5F7A}" srcOrd="0" destOrd="1" presId="urn:microsoft.com/office/officeart/2005/8/layout/hList1"/>
    <dgm:cxn modelId="{C6C51562-4684-F44F-9523-CB649EE0796D}" srcId="{7CB89EAB-8819-8948-B7FD-81C9600273BD}" destId="{C8C87517-A287-D641-BDF5-BC9CBA14ACAA}" srcOrd="0" destOrd="0" parTransId="{D4635C9E-A46F-014B-92C2-75F0B75B834A}" sibTransId="{DA5ACC9B-26ED-7E4F-9E10-6B9F301DC2B3}"/>
    <dgm:cxn modelId="{C126F46A-F51C-1C47-908A-451F2F11E59E}" type="presOf" srcId="{A485BF2C-C0F3-8E4B-9A1B-BDF1A866AF78}" destId="{F516AFFA-A1A1-0E48-8C9B-2601DC5EBCD4}" srcOrd="0" destOrd="1" presId="urn:microsoft.com/office/officeart/2005/8/layout/hList1"/>
    <dgm:cxn modelId="{77D2DE72-6B84-A147-8FA6-23AB3028CBFB}" srcId="{98206993-F91B-FE47-BEF6-C5505E77BFE5}" destId="{327CB96F-0AC6-094C-8578-29AF4F4705FA}" srcOrd="1" destOrd="0" parTransId="{985597A8-B2A1-2F43-B9CD-2C5D5B5D9520}" sibTransId="{7FDDD53D-0FD0-CF47-A655-A9DCC457F43A}"/>
    <dgm:cxn modelId="{069C067A-487A-E847-A89A-EA1344F93928}" type="presOf" srcId="{D9F91CC5-CD91-6543-B4E9-CEDD4382B368}" destId="{26A5967C-58FB-A548-8887-17C9DA3294F6}" srcOrd="0" destOrd="1" presId="urn:microsoft.com/office/officeart/2005/8/layout/hList1"/>
    <dgm:cxn modelId="{CCA3D687-150D-5C40-8AFD-8A314667E2D1}" srcId="{14A8F481-1A07-C24D-907F-F85531F79DAB}" destId="{B8092C8D-68B3-0D40-B873-32E13413AD4E}" srcOrd="3" destOrd="0" parTransId="{CFBA81CC-747A-1440-8C49-9488B07C9EE0}" sibTransId="{A46027CE-60B6-594D-B196-B6DC061846EB}"/>
    <dgm:cxn modelId="{DFB0CB89-23A1-AE4E-A4EE-B33C370A46D8}" srcId="{14A8F481-1A07-C24D-907F-F85531F79DAB}" destId="{BFA68F91-C398-104C-8606-D9644079B7D0}" srcOrd="0" destOrd="0" parTransId="{68CAC8EC-DEA0-A74C-9D88-1A3A5C862C9D}" sibTransId="{5586DDAA-B628-1142-9642-876210BF1164}"/>
    <dgm:cxn modelId="{0957F889-59DE-DA43-B608-BE87A7AB29EC}" type="presOf" srcId="{C3BDE34D-39AD-0A47-8096-6BF0782406C9}" destId="{91DA44EC-1B86-8941-980C-F33F043FA9F9}" srcOrd="0" destOrd="0" presId="urn:microsoft.com/office/officeart/2005/8/layout/hList1"/>
    <dgm:cxn modelId="{3C8AD88C-D496-3640-820E-A8644C42E94B}" srcId="{BFA68F91-C398-104C-8606-D9644079B7D0}" destId="{BC0606E3-33BD-4C44-89A2-99CF2E9D40A1}" srcOrd="0" destOrd="0" parTransId="{15518ACA-0155-7440-811E-147D09E3B293}" sibTransId="{85AC81D2-072C-0E48-B1DD-060622011803}"/>
    <dgm:cxn modelId="{BC8BF38C-252F-6044-9914-25F01AB4B495}" srcId="{98206993-F91B-FE47-BEF6-C5505E77BFE5}" destId="{D8BE889A-FBED-4E45-9757-E1F0436448F7}" srcOrd="0" destOrd="0" parTransId="{65FD2C34-B65C-8A46-B040-363B66D1C281}" sibTransId="{CFD453E0-D919-1E40-8D00-E303B74950DA}"/>
    <dgm:cxn modelId="{BF6057A1-163A-2442-87A2-6D3A0DAB997E}" type="presOf" srcId="{2C1ED5A5-2D1C-4447-81D6-93F87041C98A}" destId="{3575D616-638F-F34E-B100-6D6AF5CB5F7A}" srcOrd="0" destOrd="0" presId="urn:microsoft.com/office/officeart/2005/8/layout/hList1"/>
    <dgm:cxn modelId="{370C8DA6-4DB7-3C45-A384-207205AAA8D5}" srcId="{14A8F481-1A07-C24D-907F-F85531F79DAB}" destId="{98206993-F91B-FE47-BEF6-C5505E77BFE5}" srcOrd="1" destOrd="0" parTransId="{2C084210-95AF-6245-BE4E-6E95B8675B4E}" sibTransId="{AD0249EB-BC54-C64E-BEAD-286237C157BC}"/>
    <dgm:cxn modelId="{7AEBD7A8-89F4-B846-84B0-FE8F54A32A7B}" type="presOf" srcId="{BFA68F91-C398-104C-8606-D9644079B7D0}" destId="{6E3EA406-479C-B948-B895-DE9DA7008537}" srcOrd="0" destOrd="0" presId="urn:microsoft.com/office/officeart/2005/8/layout/hList1"/>
    <dgm:cxn modelId="{DC71E0B0-ACA9-B54A-9312-C449EB4BD0F8}" srcId="{B8092C8D-68B3-0D40-B873-32E13413AD4E}" destId="{A485BF2C-C0F3-8E4B-9A1B-BDF1A866AF78}" srcOrd="1" destOrd="0" parTransId="{3467FCA2-0523-674A-B3A1-7F3CA27F0074}" sibTransId="{E950444A-A0D5-474B-8A8E-42165B7E587B}"/>
    <dgm:cxn modelId="{7001CEBC-2A26-ED4D-813D-7775A7BD833A}" srcId="{C3BDE34D-39AD-0A47-8096-6BF0782406C9}" destId="{2C1ED5A5-2D1C-4447-81D6-93F87041C98A}" srcOrd="0" destOrd="0" parTransId="{A4154854-6139-9241-91D5-0B1D58F08734}" sibTransId="{6663C6B1-CBF7-BB48-9A3F-2634105451E0}"/>
    <dgm:cxn modelId="{668DDBC5-B35B-5D45-A240-44125404F419}" type="presOf" srcId="{BC0606E3-33BD-4C44-89A2-99CF2E9D40A1}" destId="{B036E482-CDB9-E34C-9087-BCDEA6683108}" srcOrd="0" destOrd="0" presId="urn:microsoft.com/office/officeart/2005/8/layout/hList1"/>
    <dgm:cxn modelId="{3F9272CE-08F8-1B4F-832C-A07892C8393C}" type="presOf" srcId="{C8C87517-A287-D641-BDF5-BC9CBA14ACAA}" destId="{26A5967C-58FB-A548-8887-17C9DA3294F6}" srcOrd="0" destOrd="0" presId="urn:microsoft.com/office/officeart/2005/8/layout/hList1"/>
    <dgm:cxn modelId="{4BBDB6D4-539A-ED4F-AE82-0FC8425CF49A}" type="presOf" srcId="{D8BE889A-FBED-4E45-9757-E1F0436448F7}" destId="{6E4EB6A5-FE43-A448-A4D3-E8B73240AF8E}" srcOrd="0" destOrd="0" presId="urn:microsoft.com/office/officeart/2005/8/layout/hList1"/>
    <dgm:cxn modelId="{A9B926E2-5FE8-5D48-B99B-3C6268D8DF93}" srcId="{BFA68F91-C398-104C-8606-D9644079B7D0}" destId="{AB1395D8-A9D0-3B4B-B77F-029FBF6D2BD9}" srcOrd="1" destOrd="0" parTransId="{4C57227D-5F0A-1042-B89D-0D6B931C86AA}" sibTransId="{119C976B-58D3-0D48-A075-C64DD9926AB3}"/>
    <dgm:cxn modelId="{C985F6E2-3FEF-7941-965D-B543D8FE43FA}" type="presOf" srcId="{98206993-F91B-FE47-BEF6-C5505E77BFE5}" destId="{255CAE67-1DDE-FE4A-83A0-8CF5F6267440}" srcOrd="0" destOrd="0" presId="urn:microsoft.com/office/officeart/2005/8/layout/hList1"/>
    <dgm:cxn modelId="{D829ABE8-48AE-D340-9B07-13468095F625}" type="presOf" srcId="{14A8F481-1A07-C24D-907F-F85531F79DAB}" destId="{00BE0F49-059B-0F4C-9292-36A2C1460FED}" srcOrd="0" destOrd="0" presId="urn:microsoft.com/office/officeart/2005/8/layout/hList1"/>
    <dgm:cxn modelId="{F4EB17EB-2EED-9447-9D1E-38D8E1558111}" type="presOf" srcId="{7CB89EAB-8819-8948-B7FD-81C9600273BD}" destId="{605E66FC-7B89-7B4D-91E0-B6E15DEA0C77}" srcOrd="0" destOrd="0" presId="urn:microsoft.com/office/officeart/2005/8/layout/hList1"/>
    <dgm:cxn modelId="{B07282EB-86AE-F249-A836-F37AF2B4B946}" type="presOf" srcId="{F9D6C77A-56C1-2D4D-99DD-2792B41E5D6C}" destId="{F516AFFA-A1A1-0E48-8C9B-2601DC5EBCD4}" srcOrd="0" destOrd="0" presId="urn:microsoft.com/office/officeart/2005/8/layout/hList1"/>
    <dgm:cxn modelId="{682687F9-CF24-3A47-B7AD-4104CCF368D5}" srcId="{14A8F481-1A07-C24D-907F-F85531F79DAB}" destId="{C3BDE34D-39AD-0A47-8096-6BF0782406C9}" srcOrd="4" destOrd="0" parTransId="{9ED77A08-2288-194D-9106-E4546FD104A9}" sibTransId="{9089FC0C-406E-8949-8670-2191B204B2B1}"/>
    <dgm:cxn modelId="{4645DC49-F924-F54E-BDFA-7181F82F6B45}" type="presParOf" srcId="{00BE0F49-059B-0F4C-9292-36A2C1460FED}" destId="{3919D39B-AFC7-3849-9E8D-119BFAD77E84}" srcOrd="0" destOrd="0" presId="urn:microsoft.com/office/officeart/2005/8/layout/hList1"/>
    <dgm:cxn modelId="{66712CCC-0E10-7941-B7AC-EC4580D523F7}" type="presParOf" srcId="{3919D39B-AFC7-3849-9E8D-119BFAD77E84}" destId="{6E3EA406-479C-B948-B895-DE9DA7008537}" srcOrd="0" destOrd="0" presId="urn:microsoft.com/office/officeart/2005/8/layout/hList1"/>
    <dgm:cxn modelId="{DFFED5D0-6D3D-8449-A3DC-4E106E3CEAEF}" type="presParOf" srcId="{3919D39B-AFC7-3849-9E8D-119BFAD77E84}" destId="{B036E482-CDB9-E34C-9087-BCDEA6683108}" srcOrd="1" destOrd="0" presId="urn:microsoft.com/office/officeart/2005/8/layout/hList1"/>
    <dgm:cxn modelId="{AAC61451-51F6-984B-BBFE-57CD8DA8758F}" type="presParOf" srcId="{00BE0F49-059B-0F4C-9292-36A2C1460FED}" destId="{A9EEF042-EE96-1144-B858-67CCFB48CA0E}" srcOrd="1" destOrd="0" presId="urn:microsoft.com/office/officeart/2005/8/layout/hList1"/>
    <dgm:cxn modelId="{A601DF2D-4EB9-914A-9628-32DE2CC2B273}" type="presParOf" srcId="{00BE0F49-059B-0F4C-9292-36A2C1460FED}" destId="{1182BBFF-0E13-1D49-986C-BC54C515804B}" srcOrd="2" destOrd="0" presId="urn:microsoft.com/office/officeart/2005/8/layout/hList1"/>
    <dgm:cxn modelId="{FF15AF03-419C-A440-A9E8-1F0F680167D7}" type="presParOf" srcId="{1182BBFF-0E13-1D49-986C-BC54C515804B}" destId="{255CAE67-1DDE-FE4A-83A0-8CF5F6267440}" srcOrd="0" destOrd="0" presId="urn:microsoft.com/office/officeart/2005/8/layout/hList1"/>
    <dgm:cxn modelId="{DF6B5006-7072-A54D-8055-D1454CD54EE6}" type="presParOf" srcId="{1182BBFF-0E13-1D49-986C-BC54C515804B}" destId="{6E4EB6A5-FE43-A448-A4D3-E8B73240AF8E}" srcOrd="1" destOrd="0" presId="urn:microsoft.com/office/officeart/2005/8/layout/hList1"/>
    <dgm:cxn modelId="{6CE177DF-72EA-704B-99A6-22D321641ADD}" type="presParOf" srcId="{00BE0F49-059B-0F4C-9292-36A2C1460FED}" destId="{CE2C091A-48DD-9240-BD43-9C96152A1F3A}" srcOrd="3" destOrd="0" presId="urn:microsoft.com/office/officeart/2005/8/layout/hList1"/>
    <dgm:cxn modelId="{9A32AF68-3EA7-8A4F-92D9-279D767BABFF}" type="presParOf" srcId="{00BE0F49-059B-0F4C-9292-36A2C1460FED}" destId="{CD44A4D4-EE4C-C847-AE2C-A4472ADFB9C7}" srcOrd="4" destOrd="0" presId="urn:microsoft.com/office/officeart/2005/8/layout/hList1"/>
    <dgm:cxn modelId="{476B8223-8E8F-CD42-A1AD-FB8D711AAF65}" type="presParOf" srcId="{CD44A4D4-EE4C-C847-AE2C-A4472ADFB9C7}" destId="{605E66FC-7B89-7B4D-91E0-B6E15DEA0C77}" srcOrd="0" destOrd="0" presId="urn:microsoft.com/office/officeart/2005/8/layout/hList1"/>
    <dgm:cxn modelId="{C845DC53-2CED-1D46-8455-FDD9DAF4C26B}" type="presParOf" srcId="{CD44A4D4-EE4C-C847-AE2C-A4472ADFB9C7}" destId="{26A5967C-58FB-A548-8887-17C9DA3294F6}" srcOrd="1" destOrd="0" presId="urn:microsoft.com/office/officeart/2005/8/layout/hList1"/>
    <dgm:cxn modelId="{268CEC92-484F-A54D-968A-A9CE8BBABAE2}" type="presParOf" srcId="{00BE0F49-059B-0F4C-9292-36A2C1460FED}" destId="{75AEDE22-2629-BF4C-8C20-089EB2DA319C}" srcOrd="5" destOrd="0" presId="urn:microsoft.com/office/officeart/2005/8/layout/hList1"/>
    <dgm:cxn modelId="{9229935F-1ED6-CC42-9864-A204FAB1A4B5}" type="presParOf" srcId="{00BE0F49-059B-0F4C-9292-36A2C1460FED}" destId="{2D498294-B7E5-9B43-9224-015639B3BD3D}" srcOrd="6" destOrd="0" presId="urn:microsoft.com/office/officeart/2005/8/layout/hList1"/>
    <dgm:cxn modelId="{A1C85CA1-2CE1-F242-9BEC-FCE3B1E4001E}" type="presParOf" srcId="{2D498294-B7E5-9B43-9224-015639B3BD3D}" destId="{F46144A1-3913-334B-A2BF-39B1664DC53F}" srcOrd="0" destOrd="0" presId="urn:microsoft.com/office/officeart/2005/8/layout/hList1"/>
    <dgm:cxn modelId="{4ACAD36B-02AB-0448-AD81-3C072F18E514}" type="presParOf" srcId="{2D498294-B7E5-9B43-9224-015639B3BD3D}" destId="{F516AFFA-A1A1-0E48-8C9B-2601DC5EBCD4}" srcOrd="1" destOrd="0" presId="urn:microsoft.com/office/officeart/2005/8/layout/hList1"/>
    <dgm:cxn modelId="{2630B69C-3F7E-9446-9E04-890A013C7289}" type="presParOf" srcId="{00BE0F49-059B-0F4C-9292-36A2C1460FED}" destId="{7853EAA1-7E17-324E-832C-26907E957CC7}" srcOrd="7" destOrd="0" presId="urn:microsoft.com/office/officeart/2005/8/layout/hList1"/>
    <dgm:cxn modelId="{FCF776BD-2FD6-C347-9C70-1E8BDA20CE47}" type="presParOf" srcId="{00BE0F49-059B-0F4C-9292-36A2C1460FED}" destId="{7767B149-5A82-9447-B0BE-DC4EE062CFD7}" srcOrd="8" destOrd="0" presId="urn:microsoft.com/office/officeart/2005/8/layout/hList1"/>
    <dgm:cxn modelId="{81A26CAE-F37C-1640-9EE4-8B21D5D8E2A6}" type="presParOf" srcId="{7767B149-5A82-9447-B0BE-DC4EE062CFD7}" destId="{91DA44EC-1B86-8941-980C-F33F043FA9F9}" srcOrd="0" destOrd="0" presId="urn:microsoft.com/office/officeart/2005/8/layout/hList1"/>
    <dgm:cxn modelId="{B29CDFBE-A5BA-CC40-9FA5-D4BA94F79629}" type="presParOf" srcId="{7767B149-5A82-9447-B0BE-DC4EE062CFD7}" destId="{3575D616-638F-F34E-B100-6D6AF5CB5F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EA406-479C-B948-B895-DE9DA7008537}">
      <dsp:nvSpPr>
        <dsp:cNvPr id="0" name=""/>
        <dsp:cNvSpPr/>
      </dsp:nvSpPr>
      <dsp:spPr>
        <a:xfrm>
          <a:off x="5363" y="1586881"/>
          <a:ext cx="2056110" cy="60771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Efficient teams </a:t>
          </a:r>
          <a:endParaRPr lang="en-US" sz="1600" kern="1200" dirty="0">
            <a:solidFill>
              <a:schemeClr val="bg2"/>
            </a:solidFill>
          </a:endParaRPr>
        </a:p>
      </dsp:txBody>
      <dsp:txXfrm>
        <a:off x="5363" y="1586881"/>
        <a:ext cx="2056110" cy="607717"/>
      </dsp:txXfrm>
    </dsp:sp>
    <dsp:sp modelId="{B036E482-CDB9-E34C-9087-BCDEA6683108}">
      <dsp:nvSpPr>
        <dsp:cNvPr id="0" name=""/>
        <dsp:cNvSpPr/>
      </dsp:nvSpPr>
      <dsp:spPr>
        <a:xfrm>
          <a:off x="5363" y="2194598"/>
          <a:ext cx="2056110" cy="289872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End to end team ownership of relatively small codebases</a:t>
          </a:r>
          <a:br>
            <a:rPr lang="en-US" sz="1600" kern="1200" dirty="0"/>
          </a:b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Teams can innovate faster and fix bugs more quickly </a:t>
          </a:r>
        </a:p>
      </dsp:txBody>
      <dsp:txXfrm>
        <a:off x="5363" y="2194598"/>
        <a:ext cx="2056110" cy="2898720"/>
      </dsp:txXfrm>
    </dsp:sp>
    <dsp:sp modelId="{255CAE67-1DDE-FE4A-83A0-8CF5F6267440}">
      <dsp:nvSpPr>
        <dsp:cNvPr id="0" name=""/>
        <dsp:cNvSpPr/>
      </dsp:nvSpPr>
      <dsp:spPr>
        <a:xfrm>
          <a:off x="2349329" y="1586881"/>
          <a:ext cx="2056110" cy="607717"/>
        </a:xfrm>
        <a:prstGeom prst="rect">
          <a:avLst/>
        </a:prstGeom>
        <a:solidFill>
          <a:schemeClr val="accent4">
            <a:hueOff val="4016789"/>
            <a:satOff val="16727"/>
            <a:lumOff val="539"/>
            <a:alphaOff val="0"/>
          </a:schemeClr>
        </a:solidFill>
        <a:ln w="25400" cap="flat" cmpd="sng" algn="ctr">
          <a:solidFill>
            <a:schemeClr val="accent4">
              <a:hueOff val="4016789"/>
              <a:satOff val="16727"/>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Simplified deployment </a:t>
          </a:r>
          <a:endParaRPr lang="en-US" sz="1600" kern="1200" dirty="0">
            <a:solidFill>
              <a:schemeClr val="bg2"/>
            </a:solidFill>
          </a:endParaRPr>
        </a:p>
      </dsp:txBody>
      <dsp:txXfrm>
        <a:off x="2349329" y="1586881"/>
        <a:ext cx="2056110" cy="607717"/>
      </dsp:txXfrm>
    </dsp:sp>
    <dsp:sp modelId="{6E4EB6A5-FE43-A448-A4D3-E8B73240AF8E}">
      <dsp:nvSpPr>
        <dsp:cNvPr id="0" name=""/>
        <dsp:cNvSpPr/>
      </dsp:nvSpPr>
      <dsp:spPr>
        <a:xfrm>
          <a:off x="2349329" y="2194598"/>
          <a:ext cx="2056110" cy="2898720"/>
        </a:xfrm>
        <a:prstGeom prst="rect">
          <a:avLst/>
        </a:prstGeom>
        <a:solidFill>
          <a:schemeClr val="accent4">
            <a:tint val="40000"/>
            <a:alpha val="90000"/>
            <a:hueOff val="3895792"/>
            <a:satOff val="14082"/>
            <a:lumOff val="585"/>
            <a:alphaOff val="0"/>
          </a:schemeClr>
        </a:solidFill>
        <a:ln w="25400" cap="flat" cmpd="sng" algn="ctr">
          <a:solidFill>
            <a:schemeClr val="accent4">
              <a:tint val="40000"/>
              <a:alpha val="90000"/>
              <a:hueOff val="3895792"/>
              <a:satOff val="14082"/>
              <a:lumOff val="5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Each service is individually changed, tested, and deployed without affecting other services</a:t>
          </a: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Time to market is accelerated. </a:t>
          </a:r>
        </a:p>
      </dsp:txBody>
      <dsp:txXfrm>
        <a:off x="2349329" y="2194598"/>
        <a:ext cx="2056110" cy="2898720"/>
      </dsp:txXfrm>
    </dsp:sp>
    <dsp:sp modelId="{605E66FC-7B89-7B4D-91E0-B6E15DEA0C77}">
      <dsp:nvSpPr>
        <dsp:cNvPr id="0" name=""/>
        <dsp:cNvSpPr/>
      </dsp:nvSpPr>
      <dsp:spPr>
        <a:xfrm>
          <a:off x="4693294" y="1586881"/>
          <a:ext cx="2056110" cy="607717"/>
        </a:xfrm>
        <a:prstGeom prst="rect">
          <a:avLst/>
        </a:prstGeom>
        <a:solidFill>
          <a:schemeClr val="accent4">
            <a:hueOff val="8033578"/>
            <a:satOff val="33455"/>
            <a:lumOff val="1078"/>
            <a:alphaOff val="0"/>
          </a:schemeClr>
        </a:solidFill>
        <a:ln w="25400" cap="flat" cmpd="sng" algn="ctr">
          <a:solidFill>
            <a:schemeClr val="accent4">
              <a:hueOff val="8033578"/>
              <a:satOff val="33455"/>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Right tools for the job</a:t>
          </a:r>
          <a:endParaRPr lang="en-US" sz="1600" kern="1200" dirty="0">
            <a:solidFill>
              <a:schemeClr val="bg2"/>
            </a:solidFill>
          </a:endParaRPr>
        </a:p>
      </dsp:txBody>
      <dsp:txXfrm>
        <a:off x="4693294" y="1586881"/>
        <a:ext cx="2056110" cy="607717"/>
      </dsp:txXfrm>
    </dsp:sp>
    <dsp:sp modelId="{26A5967C-58FB-A548-8887-17C9DA3294F6}">
      <dsp:nvSpPr>
        <dsp:cNvPr id="0" name=""/>
        <dsp:cNvSpPr/>
      </dsp:nvSpPr>
      <dsp:spPr>
        <a:xfrm>
          <a:off x="4693294" y="2194598"/>
          <a:ext cx="2056110" cy="2898720"/>
        </a:xfrm>
        <a:prstGeom prst="rect">
          <a:avLst/>
        </a:prstGeom>
        <a:solidFill>
          <a:schemeClr val="accent4">
            <a:tint val="40000"/>
            <a:alpha val="90000"/>
            <a:hueOff val="7791584"/>
            <a:satOff val="28164"/>
            <a:lumOff val="1170"/>
            <a:alphaOff val="0"/>
          </a:schemeClr>
        </a:solidFill>
        <a:ln w="25400" cap="flat" cmpd="sng" algn="ctr">
          <a:solidFill>
            <a:schemeClr val="accent4">
              <a:tint val="40000"/>
              <a:alpha val="90000"/>
              <a:hueOff val="7791584"/>
              <a:satOff val="28164"/>
              <a:lumOff val="1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Teams can use best of breed technologies, libraries, languages for the job at hand </a:t>
          </a: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Leads to faster innovation</a:t>
          </a:r>
        </a:p>
      </dsp:txBody>
      <dsp:txXfrm>
        <a:off x="4693294" y="2194598"/>
        <a:ext cx="2056110" cy="2898720"/>
      </dsp:txXfrm>
    </dsp:sp>
    <dsp:sp modelId="{F46144A1-3913-334B-A2BF-39B1664DC53F}">
      <dsp:nvSpPr>
        <dsp:cNvPr id="0" name=""/>
        <dsp:cNvSpPr/>
      </dsp:nvSpPr>
      <dsp:spPr>
        <a:xfrm>
          <a:off x="7037260" y="1586881"/>
          <a:ext cx="2056110" cy="607717"/>
        </a:xfrm>
        <a:prstGeom prst="rect">
          <a:avLst/>
        </a:prstGeom>
        <a:solidFill>
          <a:schemeClr val="accent4">
            <a:hueOff val="12050368"/>
            <a:satOff val="50182"/>
            <a:lumOff val="1618"/>
            <a:alphaOff val="0"/>
          </a:schemeClr>
        </a:solidFill>
        <a:ln w="25400" cap="flat" cmpd="sng" algn="ctr">
          <a:solidFill>
            <a:schemeClr val="accent4">
              <a:hueOff val="12050368"/>
              <a:satOff val="50182"/>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Improved application quality</a:t>
          </a:r>
        </a:p>
      </dsp:txBody>
      <dsp:txXfrm>
        <a:off x="7037260" y="1586881"/>
        <a:ext cx="2056110" cy="607717"/>
      </dsp:txXfrm>
    </dsp:sp>
    <dsp:sp modelId="{F516AFFA-A1A1-0E48-8C9B-2601DC5EBCD4}">
      <dsp:nvSpPr>
        <dsp:cNvPr id="0" name=""/>
        <dsp:cNvSpPr/>
      </dsp:nvSpPr>
      <dsp:spPr>
        <a:xfrm>
          <a:off x="7037260" y="2194598"/>
          <a:ext cx="2056110" cy="2898720"/>
        </a:xfrm>
        <a:prstGeom prst="rect">
          <a:avLst/>
        </a:prstGeom>
        <a:solidFill>
          <a:schemeClr val="accent4">
            <a:tint val="40000"/>
            <a:alpha val="90000"/>
            <a:hueOff val="11687375"/>
            <a:satOff val="42246"/>
            <a:lumOff val="1756"/>
            <a:alphaOff val="0"/>
          </a:schemeClr>
        </a:solidFill>
        <a:ln w="25400" cap="flat" cmpd="sng" algn="ctr">
          <a:solidFill>
            <a:schemeClr val="accent4">
              <a:tint val="40000"/>
              <a:alpha val="90000"/>
              <a:hueOff val="11687375"/>
              <a:satOff val="42246"/>
              <a:lumOff val="1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Services can be tested more thoroughly in isolation</a:t>
          </a:r>
          <a:br>
            <a:rPr lang="en-US" sz="1600" kern="1200" dirty="0"/>
          </a:b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Better code coverage </a:t>
          </a:r>
        </a:p>
      </dsp:txBody>
      <dsp:txXfrm>
        <a:off x="7037260" y="2194598"/>
        <a:ext cx="2056110" cy="2898720"/>
      </dsp:txXfrm>
    </dsp:sp>
    <dsp:sp modelId="{91DA44EC-1B86-8941-980C-F33F043FA9F9}">
      <dsp:nvSpPr>
        <dsp:cNvPr id="0" name=""/>
        <dsp:cNvSpPr/>
      </dsp:nvSpPr>
      <dsp:spPr>
        <a:xfrm>
          <a:off x="9381226" y="1586881"/>
          <a:ext cx="2056110" cy="607717"/>
        </a:xfrm>
        <a:prstGeom prst="rect">
          <a:avLst/>
        </a:prstGeom>
        <a:solidFill>
          <a:schemeClr val="accent4">
            <a:hueOff val="16067157"/>
            <a:satOff val="66909"/>
            <a:lumOff val="2157"/>
            <a:alphaOff val="0"/>
          </a:schemeClr>
        </a:solidFill>
        <a:ln w="25400" cap="flat" cmpd="sng" algn="ctr">
          <a:solidFill>
            <a:schemeClr val="accent4">
              <a:hueOff val="16067157"/>
              <a:satOff val="66909"/>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2"/>
              </a:solidFill>
            </a:rPr>
            <a:t>Scalability</a:t>
          </a:r>
        </a:p>
      </dsp:txBody>
      <dsp:txXfrm>
        <a:off x="9381226" y="1586881"/>
        <a:ext cx="2056110" cy="607717"/>
      </dsp:txXfrm>
    </dsp:sp>
    <dsp:sp modelId="{3575D616-638F-F34E-B100-6D6AF5CB5F7A}">
      <dsp:nvSpPr>
        <dsp:cNvPr id="0" name=""/>
        <dsp:cNvSpPr/>
      </dsp:nvSpPr>
      <dsp:spPr>
        <a:xfrm>
          <a:off x="9381226" y="2194598"/>
          <a:ext cx="2056110" cy="2898720"/>
        </a:xfrm>
        <a:prstGeom prst="rect">
          <a:avLst/>
        </a:prstGeom>
        <a:solidFill>
          <a:schemeClr val="accent4">
            <a:tint val="40000"/>
            <a:alpha val="90000"/>
            <a:hueOff val="15583167"/>
            <a:satOff val="56328"/>
            <a:lumOff val="2341"/>
            <a:alphaOff val="0"/>
          </a:schemeClr>
        </a:solidFill>
        <a:ln w="25400" cap="flat" cmpd="sng" algn="ctr">
          <a:solidFill>
            <a:schemeClr val="accent4">
              <a:tint val="40000"/>
              <a:alpha val="90000"/>
              <a:hueOff val="15583167"/>
              <a:satOff val="56328"/>
              <a:lumOff val="23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Services can be scaled independently  at different rates as needed</a:t>
          </a:r>
          <a:br>
            <a:rPr lang="en-US" sz="1600" kern="1200" dirty="0"/>
          </a:br>
          <a:br>
            <a:rPr lang="en-US" sz="1600" kern="1200" dirty="0"/>
          </a:br>
          <a:endParaRPr lang="en-US" sz="1600" kern="1200" dirty="0"/>
        </a:p>
        <a:p>
          <a:pPr marL="171450" lvl="1" indent="-171450" algn="l" defTabSz="711200">
            <a:lnSpc>
              <a:spcPct val="90000"/>
            </a:lnSpc>
            <a:spcBef>
              <a:spcPct val="0"/>
            </a:spcBef>
            <a:spcAft>
              <a:spcPct val="15000"/>
            </a:spcAft>
            <a:buFont typeface="Wingdings" pitchFamily="2" charset="2"/>
            <a:buChar char="Ø"/>
          </a:pPr>
          <a:r>
            <a:rPr lang="en-US" sz="1600" kern="1200" dirty="0"/>
            <a:t>Leads to better overall performance at lower cost </a:t>
          </a:r>
        </a:p>
      </dsp:txBody>
      <dsp:txXfrm>
        <a:off x="9381226" y="2194598"/>
        <a:ext cx="2056110" cy="28987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12/2/19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talk about app modernization we’re really talking about moving towards a container based microservices architecture running in the cloud. In this intro we’ll look at what that microservices architecture looks like and some general best practices for operating successfully in this new environment.  But before we do that lets talk a few moments to reflect on how we got here.  Several significant milestones in the evolution  of  app architectures made where we are today possible and many of their contributions are still being used today.</a:t>
            </a:r>
          </a:p>
        </p:txBody>
      </p:sp>
    </p:spTree>
    <p:extLst>
      <p:ext uri="{BB962C8B-B14F-4D97-AF65-F5344CB8AC3E}">
        <p14:creationId xmlns:p14="http://schemas.microsoft.com/office/powerpoint/2010/main" val="259845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xfrm>
            <a:off x="381000" y="685800"/>
            <a:ext cx="6096000" cy="3429000"/>
          </a:xfrm>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marL="120315" indent="-120315">
              <a:buSzPct val="100000"/>
              <a:buChar char="•"/>
            </a:pPr>
            <a:r>
              <a:t>Have to repeat everything you would normally do for each application</a:t>
            </a:r>
          </a:p>
          <a:p>
            <a:pPr marL="501315" lvl="1" indent="-120315">
              <a:buSzPct val="100000"/>
              <a:buChar char="•"/>
            </a:pPr>
            <a:r>
              <a:t>build jobs</a:t>
            </a:r>
          </a:p>
          <a:p>
            <a:pPr marL="501315" lvl="1" indent="-120315">
              <a:buSzPct val="100000"/>
              <a:buChar char="•"/>
            </a:pPr>
            <a:r>
              <a:t>environments</a:t>
            </a:r>
          </a:p>
          <a:p>
            <a:pPr marL="120315" indent="-120315">
              <a:buSzPct val="100000"/>
              <a:buChar char="•"/>
            </a:pPr>
            <a:r>
              <a:t>Gets much worst when you have many environments to deploy to</a:t>
            </a:r>
          </a:p>
          <a:p>
            <a:pPr marL="501315" lvl="1" indent="-120315">
              <a:buSzPct val="100000"/>
              <a:buChar char="•"/>
            </a:pPr>
            <a:r>
              <a:t>work = # of services * # of deployment environments</a:t>
            </a:r>
          </a:p>
          <a:p>
            <a:pPr marL="120315" indent="-120315">
              <a:buSzPct val="100000"/>
              <a:buChar char="•"/>
            </a:pPr>
            <a:r>
              <a:t>Successful microservices requires lots of overhead to get started. Right frameworks and tools in place</a:t>
            </a:r>
          </a:p>
          <a:p>
            <a:pPr marL="120315" indent="-120315">
              <a:buSzPct val="100000"/>
              <a:buChar char="•"/>
            </a:pPr>
            <a:r>
              <a:t>Distributed applications are hard </a:t>
            </a:r>
          </a:p>
          <a:p>
            <a:pPr marL="501315" lvl="1" indent="-120315">
              <a:buSzPct val="100000"/>
              <a:buChar char="•"/>
            </a:pPr>
            <a:r>
              <a:t>requires centralized orchestration to keep track of where services are running, where to schedule them </a:t>
            </a:r>
            <a:r>
              <a:rPr err="1"/>
              <a:t>etc</a:t>
            </a:r>
            <a:endParaRPr/>
          </a:p>
          <a:p>
            <a:pPr marL="501315" lvl="1" indent="-120315">
              <a:buSzPct val="100000"/>
              <a:buChar char="•"/>
            </a:pPr>
            <a:r>
              <a:t>and tools to centralize stuff such as logs, metrics and data that are spread out across servers</a:t>
            </a:r>
          </a:p>
        </p:txBody>
      </p:sp>
    </p:spTree>
    <p:extLst>
      <p:ext uri="{BB962C8B-B14F-4D97-AF65-F5344CB8AC3E}">
        <p14:creationId xmlns:p14="http://schemas.microsoft.com/office/powerpoint/2010/main" val="1707043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xfrm>
            <a:off x="381000" y="685800"/>
            <a:ext cx="6096000" cy="3429000"/>
          </a:xfrm>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marL="120315" indent="-120315">
              <a:buSzPct val="100000"/>
              <a:buChar char="•"/>
            </a:pPr>
            <a:r>
              <a:rPr dirty="0"/>
              <a:t>Docker and </a:t>
            </a:r>
            <a:r>
              <a:rPr dirty="0" err="1"/>
              <a:t>kubernetes</a:t>
            </a:r>
            <a:r>
              <a:rPr dirty="0"/>
              <a:t> are a MUST for implementing microservices</a:t>
            </a:r>
          </a:p>
          <a:p>
            <a:pPr marL="120315" indent="-120315">
              <a:buSzPct val="100000"/>
              <a:buChar char="•"/>
            </a:pPr>
            <a:r>
              <a:rPr dirty="0"/>
              <a:t>We will go into more details during the workshop but</a:t>
            </a:r>
          </a:p>
          <a:p>
            <a:pPr marL="501315" lvl="1" indent="-120315">
              <a:buSzPct val="100000"/>
              <a:buChar char="•"/>
            </a:pPr>
            <a:r>
              <a:rPr dirty="0"/>
              <a:t>Docker solves dependency matrix: uses immutable images that contain dependencies for the app and are shippable across all the different environments</a:t>
            </a:r>
          </a:p>
          <a:p>
            <a:pPr marL="501315" lvl="1" indent="-120315">
              <a:buSzPct val="100000"/>
              <a:buChar char="•"/>
            </a:pPr>
            <a:r>
              <a:rPr dirty="0"/>
              <a:t>Docker is also a standard that enables orchestration tools like Kubernetes</a:t>
            </a:r>
          </a:p>
          <a:p>
            <a:pPr marL="501315" lvl="1" indent="-120315">
              <a:buSzPct val="100000"/>
              <a:buChar char="•"/>
            </a:pPr>
            <a:r>
              <a:rPr dirty="0"/>
              <a:t>Kubernetes handles problems of distributed applications</a:t>
            </a:r>
          </a:p>
          <a:p>
            <a:pPr marL="120315" indent="-120315">
              <a:buSzPct val="100000"/>
              <a:buChar char="•"/>
            </a:pPr>
            <a:r>
              <a:rPr dirty="0"/>
              <a:t>These tools (Docker and Kubernetes) will go a long way to help you build distribute microservice applications</a:t>
            </a:r>
          </a:p>
          <a:p>
            <a:pPr marL="501315" lvl="1" indent="-120315">
              <a:buSzPct val="100000"/>
              <a:buChar char="•"/>
            </a:pPr>
            <a:r>
              <a:rPr dirty="0"/>
              <a:t>but there are some practices that you will need to implement in the application itself (12-factor)</a:t>
            </a:r>
          </a:p>
          <a:p>
            <a:pPr marL="501315" lvl="1" indent="-120315">
              <a:buSzPct val="100000"/>
              <a:buChar char="•"/>
            </a:pPr>
            <a:r>
              <a:rPr dirty="0"/>
              <a:t>Its a combination of tools + best practices that will ensure success in your transformation journey</a:t>
            </a:r>
          </a:p>
          <a:p>
            <a:pPr marL="501315" lvl="1" indent="-120315">
              <a:buSzPct val="100000"/>
              <a:buChar char="•"/>
            </a:pPr>
            <a:endParaRPr dirty="0"/>
          </a:p>
        </p:txBody>
      </p:sp>
    </p:spTree>
    <p:extLst>
      <p:ext uri="{BB962C8B-B14F-4D97-AF65-F5344CB8AC3E}">
        <p14:creationId xmlns:p14="http://schemas.microsoft.com/office/powerpoint/2010/main" val="317349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animated slide completed in 4 clicks to show how Stock Trader lite works:</a:t>
            </a:r>
          </a:p>
          <a:p>
            <a:endParaRPr lang="en-US" dirty="0"/>
          </a:p>
          <a:p>
            <a:r>
              <a:rPr lang="en-US" dirty="0"/>
              <a:t>After the first click:  Shows a “Buy” request from the Web App </a:t>
            </a:r>
            <a:r>
              <a:rPr lang="en-US" dirty="0" err="1"/>
              <a:t>Tradr</a:t>
            </a:r>
            <a:r>
              <a:rPr lang="en-US" dirty="0"/>
              <a:t> calling the Portfolio service. It sends a request to the </a:t>
            </a:r>
            <a:r>
              <a:rPr lang="en-US" dirty="0" err="1"/>
              <a:t>StockQuote</a:t>
            </a:r>
            <a:r>
              <a:rPr lang="en-US" dirty="0"/>
              <a:t> service to get the latest price of the stock being purchased via an API Connect Proxy to an external stock quote service. The trade is recorded in MariaDB and a conf is sent back to the UI</a:t>
            </a:r>
          </a:p>
          <a:p>
            <a:endParaRPr lang="en-US" dirty="0"/>
          </a:p>
          <a:p>
            <a:r>
              <a:rPr lang="en-US" dirty="0"/>
              <a:t>After 2</a:t>
            </a:r>
            <a:r>
              <a:rPr lang="en-US" baseline="30000" dirty="0"/>
              <a:t>nd</a:t>
            </a:r>
            <a:r>
              <a:rPr lang="en-US" dirty="0"/>
              <a:t> click : The Portfolio svc sends the details of the transaction to a Kafka topic via a Kafka </a:t>
            </a:r>
            <a:r>
              <a:rPr lang="en-US" dirty="0" err="1"/>
              <a:t>prpxy</a:t>
            </a:r>
            <a:r>
              <a:rPr lang="en-US" dirty="0"/>
              <a:t> running in the K8s  cluster.</a:t>
            </a:r>
          </a:p>
          <a:p>
            <a:endParaRPr lang="en-US" dirty="0"/>
          </a:p>
          <a:p>
            <a:r>
              <a:rPr lang="en-US" dirty="0"/>
              <a:t>After 3</a:t>
            </a:r>
            <a:r>
              <a:rPr lang="en-US" baseline="30000" dirty="0"/>
              <a:t>rd</a:t>
            </a:r>
            <a:r>
              <a:rPr lang="en-US" dirty="0"/>
              <a:t> click:  The </a:t>
            </a:r>
            <a:r>
              <a:rPr lang="en-US"/>
              <a:t>Event Consumer </a:t>
            </a:r>
            <a:r>
              <a:rPr lang="en-US" dirty="0"/>
              <a:t>svc reads the message published to Kafka and updates Mongo</a:t>
            </a:r>
          </a:p>
          <a:p>
            <a:endParaRPr lang="en-US" dirty="0"/>
          </a:p>
          <a:p>
            <a:r>
              <a:rPr lang="en-US" dirty="0"/>
              <a:t>After 4</a:t>
            </a:r>
            <a:r>
              <a:rPr lang="en-US" baseline="30000" dirty="0"/>
              <a:t>th</a:t>
            </a:r>
            <a:r>
              <a:rPr lang="en-US" dirty="0"/>
              <a:t> click:  The Web App  also will request a portfolio summary (</a:t>
            </a:r>
            <a:r>
              <a:rPr lang="en-US" dirty="0" err="1"/>
              <a:t>eg</a:t>
            </a:r>
            <a:r>
              <a:rPr lang="en-US" dirty="0"/>
              <a:t> YTD loss/gain) from  the Portfolio svc which calls the Trade History service to  query  the trade history in Mongo and return a summary to the Web App</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a:p>
        </p:txBody>
      </p:sp>
    </p:spTree>
    <p:extLst>
      <p:ext uri="{BB962C8B-B14F-4D97-AF65-F5344CB8AC3E}">
        <p14:creationId xmlns:p14="http://schemas.microsoft.com/office/powerpoint/2010/main" val="825203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86B34-EE3E-4742-AFD2-0EAAD73D02C2}"/>
              </a:ext>
            </a:extLst>
          </p:cNvPr>
          <p:cNvSpPr>
            <a:spLocks noGrp="1"/>
          </p:cNvSpPr>
          <p:nvPr>
            <p:ph type="dt" sz="half" idx="10"/>
          </p:nvPr>
        </p:nvSpPr>
        <p:spPr/>
        <p:txBody>
          <a:bodyPr/>
          <a:lstStyle/>
          <a:p>
            <a:fld id="{DB01D865-E82B-4F44-9ECF-E20B4D62538F}" type="datetimeFigureOut">
              <a:rPr lang="en-US" smtClean="0"/>
              <a:t>12/2/19</a:t>
            </a:fld>
            <a:endParaRPr lang="en-US"/>
          </a:p>
        </p:txBody>
      </p:sp>
      <p:sp>
        <p:nvSpPr>
          <p:cNvPr id="3" name="Footer Placeholder 2">
            <a:extLst>
              <a:ext uri="{FF2B5EF4-FFF2-40B4-BE49-F238E27FC236}">
                <a16:creationId xmlns:a16="http://schemas.microsoft.com/office/drawing/2014/main" id="{2606D3E9-5ADD-2A4B-91C9-08E68CDBC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A646C4-F89B-B84D-807D-351A60106F6F}"/>
              </a:ext>
            </a:extLst>
          </p:cNvPr>
          <p:cNvSpPr>
            <a:spLocks noGrp="1"/>
          </p:cNvSpPr>
          <p:nvPr>
            <p:ph type="sldNum" sz="quarter" idx="12"/>
          </p:nvPr>
        </p:nvSpPr>
        <p:spPr/>
        <p:txBody>
          <a:bodyPr/>
          <a:lstStyle/>
          <a:p>
            <a:fld id="{89CB6348-BE93-774C-8937-4BC573C51321}" type="slidenum">
              <a:rPr lang="en-US" smtClean="0"/>
              <a:t>‹#›</a:t>
            </a:fld>
            <a:endParaRPr lang="en-US"/>
          </a:p>
        </p:txBody>
      </p:sp>
    </p:spTree>
    <p:extLst>
      <p:ext uri="{BB962C8B-B14F-4D97-AF65-F5344CB8AC3E}">
        <p14:creationId xmlns:p14="http://schemas.microsoft.com/office/powerpoint/2010/main" val="3352478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4"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260951" cy="2912533"/>
          </a:xfrm>
        </p:spPr>
        <p:txBody>
          <a:bodyPr/>
          <a:lstStyle/>
          <a:p>
            <a:r>
              <a:rPr lang="en-US" sz="4800" dirty="0"/>
              <a:t>Application Modernization Workshop</a:t>
            </a:r>
            <a:br>
              <a:rPr lang="en-US" sz="4800" dirty="0"/>
            </a:br>
            <a:r>
              <a:rPr lang="en-US" sz="3600" dirty="0"/>
              <a:t>Microservices Introduction</a:t>
            </a:r>
            <a:endParaRPr lang="en-US" sz="4800" dirty="0"/>
          </a:p>
        </p:txBody>
      </p:sp>
      <p:sp>
        <p:nvSpPr>
          <p:cNvPr id="3" name="Subtitle 2"/>
          <p:cNvSpPr>
            <a:spLocks noGrp="1"/>
          </p:cNvSpPr>
          <p:nvPr>
            <p:ph type="subTitle" idx="1"/>
          </p:nvPr>
        </p:nvSpPr>
        <p:spPr>
          <a:xfrm>
            <a:off x="0" y="3139239"/>
            <a:ext cx="6260951" cy="1639663"/>
          </a:xfrm>
        </p:spPr>
        <p:txBody>
          <a:bodyPr/>
          <a:lstStyle/>
          <a:p>
            <a:pPr>
              <a:spcBef>
                <a:spcPts val="0"/>
              </a:spcBef>
            </a:pPr>
            <a:r>
              <a:rPr lang="en-US" dirty="0"/>
              <a:t>WW Developer Advocate Team</a:t>
            </a: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301258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91439" indent="-91439">
              <a:defRPr sz="800">
                <a:solidFill>
                  <a:srgbClr val="FFFFFF"/>
                </a:solidFill>
                <a:latin typeface="IBM Plex Sans"/>
                <a:ea typeface="IBM Plex Sans"/>
                <a:cs typeface="IBM Plex Sans"/>
                <a:sym typeface="IBM Plex Sans"/>
              </a:defRPr>
            </a:lvl1pPr>
          </a:lstStyle>
          <a:p>
            <a:fld id="{86CB4B4D-7CA3-9044-876B-883B54F8677D}" type="slidenum">
              <a:rPr/>
              <a:t>10</a:t>
            </a:fld>
            <a:endParaRPr/>
          </a:p>
        </p:txBody>
      </p:sp>
    </p:spTree>
    <p:extLst>
      <p:ext uri="{BB962C8B-B14F-4D97-AF65-F5344CB8AC3E}">
        <p14:creationId xmlns:p14="http://schemas.microsoft.com/office/powerpoint/2010/main" val="851513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3DA-A929-5B41-895A-DEB9BC5C392A}"/>
              </a:ext>
            </a:extLst>
          </p:cNvPr>
          <p:cNvSpPr>
            <a:spLocks noGrp="1"/>
          </p:cNvSpPr>
          <p:nvPr>
            <p:ph type="title"/>
          </p:nvPr>
        </p:nvSpPr>
        <p:spPr>
          <a:xfrm>
            <a:off x="304800" y="268224"/>
            <a:ext cx="8166086" cy="508000"/>
          </a:xfrm>
        </p:spPr>
        <p:txBody>
          <a:bodyPr>
            <a:noAutofit/>
          </a:bodyPr>
          <a:lstStyle/>
          <a:p>
            <a:pPr marL="0" indent="0">
              <a:buNone/>
            </a:pPr>
            <a:r>
              <a:rPr lang="en-US" dirty="0"/>
              <a:t>Evolution of application architectures</a:t>
            </a:r>
          </a:p>
        </p:txBody>
      </p:sp>
      <p:graphicFrame>
        <p:nvGraphicFramePr>
          <p:cNvPr id="4" name="Table 3">
            <a:extLst>
              <a:ext uri="{FF2B5EF4-FFF2-40B4-BE49-F238E27FC236}">
                <a16:creationId xmlns:a16="http://schemas.microsoft.com/office/drawing/2014/main" id="{FFB1C3D3-7A3D-A246-A44F-AB443DEFA645}"/>
              </a:ext>
            </a:extLst>
          </p:cNvPr>
          <p:cNvGraphicFramePr>
            <a:graphicFrameLocks noGrp="1"/>
          </p:cNvGraphicFramePr>
          <p:nvPr>
            <p:extLst>
              <p:ext uri="{D42A27DB-BD31-4B8C-83A1-F6EECF244321}">
                <p14:modId xmlns:p14="http://schemas.microsoft.com/office/powerpoint/2010/main" val="4045380572"/>
              </p:ext>
            </p:extLst>
          </p:nvPr>
        </p:nvGraphicFramePr>
        <p:xfrm>
          <a:off x="1606151" y="887868"/>
          <a:ext cx="8166087" cy="5701908"/>
        </p:xfrm>
        <a:graphic>
          <a:graphicData uri="http://schemas.openxmlformats.org/drawingml/2006/table">
            <a:tbl>
              <a:tblPr firstRow="1" bandRow="1">
                <a:tableStyleId>{5940675A-B579-460E-94D1-54222C63F5DA}</a:tableStyleId>
              </a:tblPr>
              <a:tblGrid>
                <a:gridCol w="1414201">
                  <a:extLst>
                    <a:ext uri="{9D8B030D-6E8A-4147-A177-3AD203B41FA5}">
                      <a16:colId xmlns:a16="http://schemas.microsoft.com/office/drawing/2014/main" val="946750162"/>
                    </a:ext>
                  </a:extLst>
                </a:gridCol>
                <a:gridCol w="6751886">
                  <a:extLst>
                    <a:ext uri="{9D8B030D-6E8A-4147-A177-3AD203B41FA5}">
                      <a16:colId xmlns:a16="http://schemas.microsoft.com/office/drawing/2014/main" val="2977884302"/>
                    </a:ext>
                  </a:extLst>
                </a:gridCol>
              </a:tblGrid>
              <a:tr h="1382774">
                <a:tc>
                  <a:txBody>
                    <a:bodyPr/>
                    <a:lstStyle/>
                    <a:p>
                      <a:pPr marL="0" indent="0" algn="ctr">
                        <a:buFontTx/>
                        <a:buNone/>
                      </a:pPr>
                      <a:r>
                        <a:rPr lang="en-US" sz="2800" dirty="0"/>
                        <a:t>Late 90’s</a:t>
                      </a:r>
                    </a:p>
                  </a:txBody>
                  <a:tcPr/>
                </a:tc>
                <a:tc>
                  <a:txBody>
                    <a:bodyPr/>
                    <a:lstStyle/>
                    <a:p>
                      <a:pPr marL="0" indent="0" algn="l">
                        <a:buFontTx/>
                        <a:buNone/>
                      </a:pPr>
                      <a:r>
                        <a:rPr lang="en-US" sz="1600" b="1" dirty="0"/>
                        <a:t>Enterprise Application (EAI) Services and Models</a:t>
                      </a:r>
                      <a:br>
                        <a:rPr lang="en-US" sz="1600" b="1" dirty="0"/>
                      </a:br>
                      <a:endParaRPr lang="en-US" sz="1600" b="1" dirty="0"/>
                    </a:p>
                    <a:p>
                      <a:pPr marL="0" indent="0" algn="l">
                        <a:buFontTx/>
                        <a:buNone/>
                      </a:pPr>
                      <a:r>
                        <a:rPr lang="en-US" sz="1600" dirty="0"/>
                        <a:t>Addressed integration and transactional challenges primarily  by using message oriented middleware. Mostly proprietary systems needing a proliferation of custom interfaces.</a:t>
                      </a:r>
                    </a:p>
                  </a:txBody>
                  <a:tcPr/>
                </a:tc>
                <a:extLst>
                  <a:ext uri="{0D108BD9-81ED-4DB2-BD59-A6C34878D82A}">
                    <a16:rowId xmlns:a16="http://schemas.microsoft.com/office/drawing/2014/main" val="3509406352"/>
                  </a:ext>
                </a:extLst>
              </a:tr>
              <a:tr h="1299368">
                <a:tc>
                  <a:txBody>
                    <a:bodyPr/>
                    <a:lstStyle/>
                    <a:p>
                      <a:pPr marL="0" indent="0" algn="ctr">
                        <a:buFontTx/>
                        <a:buNone/>
                      </a:pPr>
                      <a:r>
                        <a:rPr lang="en-US" sz="2800" dirty="0"/>
                        <a:t>Mid 00’s</a:t>
                      </a:r>
                    </a:p>
                  </a:txBody>
                  <a:tcPr/>
                </a:tc>
                <a:tc>
                  <a:txBody>
                    <a:bodyPr/>
                    <a:lstStyle/>
                    <a:p>
                      <a:pPr marL="0" indent="0" algn="l">
                        <a:buFontTx/>
                        <a:buNone/>
                      </a:pPr>
                      <a:r>
                        <a:rPr lang="en-US" sz="1600" b="1" dirty="0"/>
                        <a:t>Service Oriented Architectures</a:t>
                      </a:r>
                      <a:br>
                        <a:rPr lang="en-US" sz="1600" b="1" dirty="0"/>
                      </a:br>
                      <a:br>
                        <a:rPr lang="en-US" sz="1600" b="1" dirty="0"/>
                      </a:br>
                      <a:r>
                        <a:rPr lang="en-US" sz="1600" b="0" dirty="0"/>
                        <a:t>Based on open protocols like SOAP and WSDL making integration and adoption easier. Usually deployed on an Enterprise ESB which is hard to manage and scale. </a:t>
                      </a:r>
                    </a:p>
                  </a:txBody>
                  <a:tcPr/>
                </a:tc>
                <a:extLst>
                  <a:ext uri="{0D108BD9-81ED-4DB2-BD59-A6C34878D82A}">
                    <a16:rowId xmlns:a16="http://schemas.microsoft.com/office/drawing/2014/main" val="2956320680"/>
                  </a:ext>
                </a:extLst>
              </a:tr>
              <a:tr h="1541111">
                <a:tc>
                  <a:txBody>
                    <a:bodyPr/>
                    <a:lstStyle/>
                    <a:p>
                      <a:pPr marL="0" indent="0" algn="ctr">
                        <a:buFontTx/>
                        <a:buNone/>
                      </a:pPr>
                      <a:r>
                        <a:rPr lang="en-US" sz="2800" dirty="0"/>
                        <a:t>Early 10’s</a:t>
                      </a:r>
                    </a:p>
                  </a:txBody>
                  <a:tcPr/>
                </a:tc>
                <a:tc>
                  <a:txBody>
                    <a:bodyPr/>
                    <a:lstStyle/>
                    <a:p>
                      <a:pPr marL="0" indent="0" algn="l">
                        <a:buFontTx/>
                        <a:buNone/>
                      </a:pPr>
                      <a:r>
                        <a:rPr lang="en-US" sz="1600" b="1" dirty="0"/>
                        <a:t>API Platforms and API Management</a:t>
                      </a:r>
                      <a:br>
                        <a:rPr lang="en-US" sz="1600" b="1" dirty="0"/>
                      </a:br>
                      <a:endParaRPr lang="en-US" sz="1600" b="1" dirty="0"/>
                    </a:p>
                    <a:p>
                      <a:pPr marL="0" indent="0" algn="l">
                        <a:buFontTx/>
                        <a:buNone/>
                      </a:pPr>
                      <a:r>
                        <a:rPr lang="en-US" sz="1600" b="0" dirty="0"/>
                        <a:t>REST and JSON become the defacto standard for consuming backend data. Mobile apps become major consumers of backend data. New Open protocols like OAuth become available further simplifying API development .</a:t>
                      </a:r>
                    </a:p>
                  </a:txBody>
                  <a:tcPr/>
                </a:tc>
                <a:extLst>
                  <a:ext uri="{0D108BD9-81ED-4DB2-BD59-A6C34878D82A}">
                    <a16:rowId xmlns:a16="http://schemas.microsoft.com/office/drawing/2014/main" val="2942220920"/>
                  </a:ext>
                </a:extLst>
              </a:tr>
              <a:tr h="1454014">
                <a:tc>
                  <a:txBody>
                    <a:bodyPr/>
                    <a:lstStyle/>
                    <a:p>
                      <a:pPr marL="0" indent="0" algn="ctr">
                        <a:buFontTx/>
                        <a:buNone/>
                      </a:pPr>
                      <a:r>
                        <a:rPr lang="en-US" sz="2800"/>
                        <a:t>2015 and beyond</a:t>
                      </a:r>
                    </a:p>
                  </a:txBody>
                  <a:tcPr/>
                </a:tc>
                <a:tc>
                  <a:txBody>
                    <a:bodyPr/>
                    <a:lstStyle/>
                    <a:p>
                      <a:pPr marL="0" indent="0" algn="l">
                        <a:buNone/>
                      </a:pPr>
                      <a:r>
                        <a:rPr lang="en-US" sz="1600" b="1" dirty="0"/>
                        <a:t>Microservice Architecture</a:t>
                      </a:r>
                      <a:br>
                        <a:rPr lang="en-US" sz="1600" b="1" dirty="0"/>
                      </a:br>
                      <a:endParaRPr lang="en-US" sz="1600" b="1" dirty="0"/>
                    </a:p>
                    <a:p>
                      <a:pPr marL="0" indent="0" algn="l">
                        <a:buNone/>
                      </a:pPr>
                      <a:r>
                        <a:rPr lang="en-US" sz="1600" b="0" dirty="0"/>
                        <a:t>A</a:t>
                      </a:r>
                      <a:r>
                        <a:rPr lang="en-US" sz="1600" dirty="0"/>
                        <a:t>pplications are composed of small, independently deployable processes communicating with each other using language-agnostic APIs and protocols.</a:t>
                      </a:r>
                      <a:endParaRPr lang="en-US" sz="1600" b="0" dirty="0"/>
                    </a:p>
                  </a:txBody>
                  <a:tcPr/>
                </a:tc>
                <a:extLst>
                  <a:ext uri="{0D108BD9-81ED-4DB2-BD59-A6C34878D82A}">
                    <a16:rowId xmlns:a16="http://schemas.microsoft.com/office/drawing/2014/main" val="3524633085"/>
                  </a:ext>
                </a:extLst>
              </a:tr>
            </a:tbl>
          </a:graphicData>
        </a:graphic>
      </p:graphicFrame>
      <p:sp>
        <p:nvSpPr>
          <p:cNvPr id="5" name="Down Arrow 4">
            <a:extLst>
              <a:ext uri="{FF2B5EF4-FFF2-40B4-BE49-F238E27FC236}">
                <a16:creationId xmlns:a16="http://schemas.microsoft.com/office/drawing/2014/main" id="{66C8DD9B-1DB9-7149-A8DE-782F1C0AE9FD}"/>
              </a:ext>
            </a:extLst>
          </p:cNvPr>
          <p:cNvSpPr/>
          <p:nvPr/>
        </p:nvSpPr>
        <p:spPr>
          <a:xfrm>
            <a:off x="427512" y="1168650"/>
            <a:ext cx="851243" cy="4994644"/>
          </a:xfrm>
          <a:prstGeom prst="downArrow">
            <a:avLst/>
          </a:prstGeom>
          <a:solidFill>
            <a:srgbClr val="2B2B2B"/>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05739" marR="0" indent="-205739" algn="l" defTabSz="914400" rtl="0" fontAlgn="auto" latinLnBrk="0" hangingPunct="0">
              <a:lnSpc>
                <a:spcPct val="100000"/>
              </a:lnSpc>
              <a:spcBef>
                <a:spcPts val="0"/>
              </a:spcBef>
              <a:spcAft>
                <a:spcPts val="0"/>
              </a:spcAft>
              <a:buClrTx/>
              <a:buSzPct val="100000"/>
              <a:buFont typeface="Arial"/>
              <a:buChar char="•"/>
              <a:tabLst/>
            </a:pPr>
            <a:endParaRPr kumimoji="0" lang="en-US" sz="1800" b="0" i="0" u="none" strike="noStrike" cap="none" spc="0" normalizeH="0" baseline="0">
              <a:ln>
                <a:noFill/>
              </a:ln>
              <a:solidFill>
                <a:srgbClr val="2B2B2B"/>
              </a:solidFill>
              <a:effectLst/>
              <a:uFillTx/>
              <a:latin typeface="+mn-lt"/>
              <a:ea typeface="+mn-ea"/>
              <a:cs typeface="+mn-cs"/>
              <a:sym typeface="Helvetica"/>
            </a:endParaRPr>
          </a:p>
        </p:txBody>
      </p:sp>
    </p:spTree>
    <p:extLst>
      <p:ext uri="{BB962C8B-B14F-4D97-AF65-F5344CB8AC3E}">
        <p14:creationId xmlns:p14="http://schemas.microsoft.com/office/powerpoint/2010/main" val="400322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308231" y="215432"/>
            <a:ext cx="8031803" cy="508000"/>
          </a:xfrm>
        </p:spPr>
        <p:txBody>
          <a:bodyPr>
            <a:noAutofit/>
          </a:bodyPr>
          <a:lstStyle/>
          <a:p>
            <a:pPr marL="0" indent="0">
              <a:buNone/>
            </a:pPr>
            <a:r>
              <a:rPr lang="en-US" dirty="0"/>
              <a:t>Key tenets of a microservices architecture</a:t>
            </a:r>
          </a:p>
        </p:txBody>
      </p:sp>
      <p:sp>
        <p:nvSpPr>
          <p:cNvPr id="3" name="Text Placeholder 2">
            <a:extLst>
              <a:ext uri="{FF2B5EF4-FFF2-40B4-BE49-F238E27FC236}">
                <a16:creationId xmlns:a16="http://schemas.microsoft.com/office/drawing/2014/main" id="{C912401D-DB11-EC42-AC24-799871FE3E28}"/>
              </a:ext>
            </a:extLst>
          </p:cNvPr>
          <p:cNvSpPr>
            <a:spLocks noGrp="1"/>
          </p:cNvSpPr>
          <p:nvPr>
            <p:ph type="body" idx="4294967295"/>
          </p:nvPr>
        </p:nvSpPr>
        <p:spPr>
          <a:xfrm>
            <a:off x="195469" y="1102487"/>
            <a:ext cx="11028362" cy="4854575"/>
          </a:xfrm>
          <a:prstGeom prst="rect">
            <a:avLst/>
          </a:prstGeom>
        </p:spPr>
        <p:txBody>
          <a:bodyPr>
            <a:normAutofit fontScale="25000" lnSpcReduction="20000"/>
          </a:bodyPr>
          <a:lstStyle/>
          <a:p>
            <a:pPr marL="971550" lvl="1" indent="-514350">
              <a:buFont typeface="+mj-lt"/>
              <a:buAutoNum type="arabicPeriod"/>
            </a:pPr>
            <a:r>
              <a:rPr lang="en-US" sz="7200" b="1" dirty="0"/>
              <a:t>Large monoliths are broken down into many small services</a:t>
            </a:r>
          </a:p>
          <a:p>
            <a:pPr marL="1403350" lvl="2" indent="-457200"/>
            <a:r>
              <a:rPr lang="en-US" sz="6400" dirty="0"/>
              <a:t>Each service runs into its own process</a:t>
            </a:r>
          </a:p>
          <a:p>
            <a:pPr marL="1403350" lvl="2" indent="-457200"/>
            <a:r>
              <a:rPr lang="en-US" sz="6400" dirty="0"/>
              <a:t>Generally accepted rule is one service per container</a:t>
            </a:r>
          </a:p>
          <a:p>
            <a:pPr marL="971550" lvl="1" indent="-514350">
              <a:buFont typeface="+mj-lt"/>
              <a:buAutoNum type="arabicPeriod"/>
            </a:pPr>
            <a:r>
              <a:rPr lang="en-US" sz="7200" b="1" dirty="0"/>
              <a:t>Services are optimized for a single function</a:t>
            </a:r>
          </a:p>
          <a:p>
            <a:pPr marL="1460500" lvl="2" indent="-514350"/>
            <a:r>
              <a:rPr lang="en-US" sz="6400" dirty="0"/>
              <a:t>One business function per service</a:t>
            </a:r>
          </a:p>
          <a:p>
            <a:pPr marL="1958519" lvl="3" indent="-514350"/>
            <a:r>
              <a:rPr lang="en-US" sz="6400" dirty="0"/>
              <a:t>The service will have only one reason to change</a:t>
            </a:r>
          </a:p>
          <a:p>
            <a:pPr marL="971550" lvl="1" indent="-514350">
              <a:buFont typeface="+mj-lt"/>
              <a:buAutoNum type="arabicPeriod"/>
            </a:pPr>
            <a:r>
              <a:rPr lang="en-US" sz="7200" b="1" dirty="0"/>
              <a:t>Services are tightly encapsulated behind concrete programming interfaces</a:t>
            </a:r>
          </a:p>
          <a:p>
            <a:pPr marL="1460500" lvl="2" indent="-514350"/>
            <a:r>
              <a:rPr lang="en-US" sz="6400" dirty="0"/>
              <a:t>Have to balance between evolving  the interface and maintaining backward compatibility</a:t>
            </a:r>
          </a:p>
          <a:p>
            <a:pPr marL="971550" lvl="1" indent="-514350">
              <a:buFont typeface="+mj-lt"/>
              <a:buAutoNum type="arabicPeriod"/>
            </a:pPr>
            <a:r>
              <a:rPr lang="en-US" sz="7200" b="1" dirty="0"/>
              <a:t>Communication via REST API and/or message brokers</a:t>
            </a:r>
          </a:p>
          <a:p>
            <a:pPr marL="1460500" lvl="2" indent="-514350"/>
            <a:r>
              <a:rPr lang="en-US" sz="6400" dirty="0"/>
              <a:t>Avoids tight coupling and allows for flexibility of synchronous and asynchronous access</a:t>
            </a:r>
          </a:p>
          <a:p>
            <a:pPr marL="971550" lvl="1" indent="-514350">
              <a:buFont typeface="+mj-lt"/>
              <a:buAutoNum type="arabicPeriod"/>
            </a:pPr>
            <a:r>
              <a:rPr lang="en-US" sz="7200" b="1" dirty="0"/>
              <a:t>Per-service continuous integration and continuous deployment (CI/CD)</a:t>
            </a:r>
          </a:p>
          <a:p>
            <a:pPr marL="1460500" lvl="2" indent="-514350"/>
            <a:r>
              <a:rPr lang="en-US" sz="6400" dirty="0"/>
              <a:t>Services can evolve at different rates </a:t>
            </a:r>
          </a:p>
          <a:p>
            <a:pPr marL="971550" lvl="1" indent="-514350">
              <a:buFont typeface="+mj-lt"/>
              <a:buAutoNum type="arabicPeriod"/>
            </a:pPr>
            <a:r>
              <a:rPr lang="en-US" sz="7200" b="1" dirty="0"/>
              <a:t>Per-service HA and clustering</a:t>
            </a:r>
          </a:p>
          <a:p>
            <a:pPr marL="1460500" lvl="2" indent="-514350"/>
            <a:r>
              <a:rPr lang="en-US" sz="6400" dirty="0"/>
              <a:t>Services can be scaled independently  at different rates as needed</a:t>
            </a:r>
          </a:p>
          <a:p>
            <a:pPr marL="457200" lvl="1" indent="0">
              <a:buNone/>
            </a:pPr>
            <a:endParaRPr lang="nl-NL" sz="2800" dirty="0"/>
          </a:p>
          <a:p>
            <a:pPr marL="0" indent="0">
              <a:buNone/>
            </a:pPr>
            <a:endParaRPr lang="en-US" dirty="0"/>
          </a:p>
        </p:txBody>
      </p:sp>
      <p:grpSp>
        <p:nvGrpSpPr>
          <p:cNvPr id="10" name="Group 9">
            <a:extLst>
              <a:ext uri="{FF2B5EF4-FFF2-40B4-BE49-F238E27FC236}">
                <a16:creationId xmlns:a16="http://schemas.microsoft.com/office/drawing/2014/main" id="{6C6B2DC3-5E6B-B643-9053-13B37505EE6F}"/>
              </a:ext>
            </a:extLst>
          </p:cNvPr>
          <p:cNvGrpSpPr/>
          <p:nvPr/>
        </p:nvGrpSpPr>
        <p:grpSpPr>
          <a:xfrm>
            <a:off x="7640430" y="1393554"/>
            <a:ext cx="1643270" cy="1413146"/>
            <a:chOff x="711200" y="2768600"/>
            <a:chExt cx="2476500" cy="2349500"/>
          </a:xfrm>
        </p:grpSpPr>
        <p:sp>
          <p:nvSpPr>
            <p:cNvPr id="11" name="Rounded Rectangle 10">
              <a:extLst>
                <a:ext uri="{FF2B5EF4-FFF2-40B4-BE49-F238E27FC236}">
                  <a16:creationId xmlns:a16="http://schemas.microsoft.com/office/drawing/2014/main" id="{53530CBA-D4B0-E84D-81AF-6E9C93EA7DEA}"/>
                </a:ext>
              </a:extLst>
            </p:cNvPr>
            <p:cNvSpPr/>
            <p:nvPr/>
          </p:nvSpPr>
          <p:spPr>
            <a:xfrm>
              <a:off x="711200" y="2768600"/>
              <a:ext cx="2476500" cy="2349500"/>
            </a:xfrm>
            <a:prstGeom prst="roundRect">
              <a:avLst/>
            </a:prstGeom>
            <a:solidFill>
              <a:srgbClr val="5B9BD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2" name="Moon 11">
              <a:extLst>
                <a:ext uri="{FF2B5EF4-FFF2-40B4-BE49-F238E27FC236}">
                  <a16:creationId xmlns:a16="http://schemas.microsoft.com/office/drawing/2014/main" id="{2833B302-3DEE-EA4B-BA0F-018266EA7248}"/>
                </a:ext>
              </a:extLst>
            </p:cNvPr>
            <p:cNvSpPr/>
            <p:nvPr/>
          </p:nvSpPr>
          <p:spPr>
            <a:xfrm>
              <a:off x="2089150" y="3263696"/>
              <a:ext cx="349250" cy="546100"/>
            </a:xfrm>
            <a:prstGeom prst="moon">
              <a:avLst>
                <a:gd name="adj" fmla="val 54773"/>
              </a:avLst>
            </a:prstGeom>
            <a:solidFill>
              <a:srgbClr val="FFC000">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3" name="Plaque 12">
              <a:extLst>
                <a:ext uri="{FF2B5EF4-FFF2-40B4-BE49-F238E27FC236}">
                  <a16:creationId xmlns:a16="http://schemas.microsoft.com/office/drawing/2014/main" id="{D5AC99F9-822E-D844-A8C4-41A6A6430C38}"/>
                </a:ext>
              </a:extLst>
            </p:cNvPr>
            <p:cNvSpPr/>
            <p:nvPr/>
          </p:nvSpPr>
          <p:spPr>
            <a:xfrm>
              <a:off x="1327150" y="4029126"/>
              <a:ext cx="419253" cy="545998"/>
            </a:xfrm>
            <a:prstGeom prst="plaque">
              <a:avLst>
                <a:gd name="adj" fmla="val 37871"/>
              </a:avLst>
            </a:prstGeom>
            <a:solidFill>
              <a:srgbClr val="4472C4">
                <a:lumMod val="75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4" name="Triangle 13">
              <a:extLst>
                <a:ext uri="{FF2B5EF4-FFF2-40B4-BE49-F238E27FC236}">
                  <a16:creationId xmlns:a16="http://schemas.microsoft.com/office/drawing/2014/main" id="{6528931A-7ED9-BC43-82F6-9EF5B2297E6F}"/>
                </a:ext>
              </a:extLst>
            </p:cNvPr>
            <p:cNvSpPr/>
            <p:nvPr/>
          </p:nvSpPr>
          <p:spPr>
            <a:xfrm>
              <a:off x="1077836" y="3106763"/>
              <a:ext cx="498628" cy="546100"/>
            </a:xfrm>
            <a:prstGeom prst="triangle">
              <a:avLst/>
            </a:prstGeom>
            <a:solidFill>
              <a:srgbClr val="ED7D31">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15" name="Teardrop 14">
              <a:extLst>
                <a:ext uri="{FF2B5EF4-FFF2-40B4-BE49-F238E27FC236}">
                  <a16:creationId xmlns:a16="http://schemas.microsoft.com/office/drawing/2014/main" id="{C3B69E04-E113-E343-AAB3-CAD734D60DDF}"/>
                </a:ext>
              </a:extLst>
            </p:cNvPr>
            <p:cNvSpPr/>
            <p:nvPr/>
          </p:nvSpPr>
          <p:spPr>
            <a:xfrm>
              <a:off x="2263775" y="4411662"/>
              <a:ext cx="381000" cy="422275"/>
            </a:xfrm>
            <a:prstGeom prst="teardrop">
              <a:avLst>
                <a:gd name="adj" fmla="val 200000"/>
              </a:avLst>
            </a:prstGeom>
            <a:solidFill>
              <a:srgbClr val="70AD47">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42" name="Group 41">
            <a:extLst>
              <a:ext uri="{FF2B5EF4-FFF2-40B4-BE49-F238E27FC236}">
                <a16:creationId xmlns:a16="http://schemas.microsoft.com/office/drawing/2014/main" id="{E8AD746C-EE47-FC47-BB0A-24A93E921BC1}"/>
              </a:ext>
            </a:extLst>
          </p:cNvPr>
          <p:cNvGrpSpPr/>
          <p:nvPr/>
        </p:nvGrpSpPr>
        <p:grpSpPr>
          <a:xfrm>
            <a:off x="10317639" y="1393554"/>
            <a:ext cx="1666192" cy="1413146"/>
            <a:chOff x="609599" y="2018061"/>
            <a:chExt cx="2476500" cy="2349500"/>
          </a:xfrm>
        </p:grpSpPr>
        <p:sp>
          <p:nvSpPr>
            <p:cNvPr id="29" name="Rounded Rectangle 28">
              <a:extLst>
                <a:ext uri="{FF2B5EF4-FFF2-40B4-BE49-F238E27FC236}">
                  <a16:creationId xmlns:a16="http://schemas.microsoft.com/office/drawing/2014/main" id="{321F4961-152D-5D49-92FB-8F09086BA90C}"/>
                </a:ext>
              </a:extLst>
            </p:cNvPr>
            <p:cNvSpPr/>
            <p:nvPr/>
          </p:nvSpPr>
          <p:spPr>
            <a:xfrm>
              <a:off x="609599" y="2018061"/>
              <a:ext cx="2476500" cy="2349500"/>
            </a:xfrm>
            <a:prstGeom prst="roundRect">
              <a:avLst/>
            </a:prstGeom>
            <a:solidFill>
              <a:srgbClr val="5B9BD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nvGrpSpPr>
            <p:cNvPr id="30" name="Group 29">
              <a:extLst>
                <a:ext uri="{FF2B5EF4-FFF2-40B4-BE49-F238E27FC236}">
                  <a16:creationId xmlns:a16="http://schemas.microsoft.com/office/drawing/2014/main" id="{1D6FC460-4278-9A4E-B7EB-17FE9A02C09B}"/>
                </a:ext>
              </a:extLst>
            </p:cNvPr>
            <p:cNvGrpSpPr/>
            <p:nvPr/>
          </p:nvGrpSpPr>
          <p:grpSpPr>
            <a:xfrm>
              <a:off x="1970495" y="2195893"/>
              <a:ext cx="908050" cy="840255"/>
              <a:chOff x="6419001" y="2430934"/>
              <a:chExt cx="908050" cy="840255"/>
            </a:xfrm>
          </p:grpSpPr>
          <p:sp>
            <p:nvSpPr>
              <p:cNvPr id="31" name="Rectangle 30">
                <a:extLst>
                  <a:ext uri="{FF2B5EF4-FFF2-40B4-BE49-F238E27FC236}">
                    <a16:creationId xmlns:a16="http://schemas.microsoft.com/office/drawing/2014/main" id="{5DF58728-57F2-D64E-B041-8A90CB22C301}"/>
                  </a:ext>
                </a:extLst>
              </p:cNvPr>
              <p:cNvSpPr/>
              <p:nvPr/>
            </p:nvSpPr>
            <p:spPr>
              <a:xfrm>
                <a:off x="6419001" y="2430934"/>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2" name="Moon 31">
                <a:extLst>
                  <a:ext uri="{FF2B5EF4-FFF2-40B4-BE49-F238E27FC236}">
                    <a16:creationId xmlns:a16="http://schemas.microsoft.com/office/drawing/2014/main" id="{2BAF04C6-24ED-6148-A74B-B3C964C5C642}"/>
                  </a:ext>
                </a:extLst>
              </p:cNvPr>
              <p:cNvSpPr/>
              <p:nvPr/>
            </p:nvSpPr>
            <p:spPr>
              <a:xfrm>
                <a:off x="6698401" y="2578011"/>
                <a:ext cx="349250" cy="546100"/>
              </a:xfrm>
              <a:prstGeom prst="moon">
                <a:avLst>
                  <a:gd name="adj" fmla="val 54773"/>
                </a:avLst>
              </a:prstGeom>
              <a:solidFill>
                <a:srgbClr val="FFC000">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3" name="Group 32">
              <a:extLst>
                <a:ext uri="{FF2B5EF4-FFF2-40B4-BE49-F238E27FC236}">
                  <a16:creationId xmlns:a16="http://schemas.microsoft.com/office/drawing/2014/main" id="{F39313CA-EBA6-114C-B8C3-5AD34DB01E48}"/>
                </a:ext>
              </a:extLst>
            </p:cNvPr>
            <p:cNvGrpSpPr/>
            <p:nvPr/>
          </p:nvGrpSpPr>
          <p:grpSpPr>
            <a:xfrm>
              <a:off x="783045" y="3267599"/>
              <a:ext cx="908050" cy="840255"/>
              <a:chOff x="4813300" y="3815553"/>
              <a:chExt cx="908050" cy="840255"/>
            </a:xfrm>
          </p:grpSpPr>
          <p:sp>
            <p:nvSpPr>
              <p:cNvPr id="34" name="Rectangle 33">
                <a:extLst>
                  <a:ext uri="{FF2B5EF4-FFF2-40B4-BE49-F238E27FC236}">
                    <a16:creationId xmlns:a16="http://schemas.microsoft.com/office/drawing/2014/main" id="{E8563DEF-4BB7-774B-B743-44A8411D7330}"/>
                  </a:ext>
                </a:extLst>
              </p:cNvPr>
              <p:cNvSpPr/>
              <p:nvPr/>
            </p:nvSpPr>
            <p:spPr>
              <a:xfrm>
                <a:off x="4813300" y="3815553"/>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5" name="Plaque 34">
                <a:extLst>
                  <a:ext uri="{FF2B5EF4-FFF2-40B4-BE49-F238E27FC236}">
                    <a16:creationId xmlns:a16="http://schemas.microsoft.com/office/drawing/2014/main" id="{FCE192F1-2321-9C4B-9F4F-1AC67EB3B0FD}"/>
                  </a:ext>
                </a:extLst>
              </p:cNvPr>
              <p:cNvSpPr/>
              <p:nvPr/>
            </p:nvSpPr>
            <p:spPr>
              <a:xfrm>
                <a:off x="5057698" y="3962681"/>
                <a:ext cx="419253" cy="545998"/>
              </a:xfrm>
              <a:prstGeom prst="plaque">
                <a:avLst>
                  <a:gd name="adj" fmla="val 37871"/>
                </a:avLst>
              </a:prstGeom>
              <a:solidFill>
                <a:srgbClr val="4472C4">
                  <a:lumMod val="75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6" name="Group 35">
              <a:extLst>
                <a:ext uri="{FF2B5EF4-FFF2-40B4-BE49-F238E27FC236}">
                  <a16:creationId xmlns:a16="http://schemas.microsoft.com/office/drawing/2014/main" id="{680B97A2-B26C-CA40-848B-D8947CE57C06}"/>
                </a:ext>
              </a:extLst>
            </p:cNvPr>
            <p:cNvGrpSpPr/>
            <p:nvPr/>
          </p:nvGrpSpPr>
          <p:grpSpPr>
            <a:xfrm>
              <a:off x="783045" y="2195893"/>
              <a:ext cx="908050" cy="840255"/>
              <a:chOff x="4813300" y="2325713"/>
              <a:chExt cx="908050" cy="840255"/>
            </a:xfrm>
          </p:grpSpPr>
          <p:sp>
            <p:nvSpPr>
              <p:cNvPr id="37" name="Rectangle 36">
                <a:extLst>
                  <a:ext uri="{FF2B5EF4-FFF2-40B4-BE49-F238E27FC236}">
                    <a16:creationId xmlns:a16="http://schemas.microsoft.com/office/drawing/2014/main" id="{BD083537-82FF-8A47-874C-CE7BA26520AF}"/>
                  </a:ext>
                </a:extLst>
              </p:cNvPr>
              <p:cNvSpPr/>
              <p:nvPr/>
            </p:nvSpPr>
            <p:spPr>
              <a:xfrm>
                <a:off x="4813300" y="2325713"/>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38" name="Triangle 37">
                <a:extLst>
                  <a:ext uri="{FF2B5EF4-FFF2-40B4-BE49-F238E27FC236}">
                    <a16:creationId xmlns:a16="http://schemas.microsoft.com/office/drawing/2014/main" id="{84871895-42E1-0E44-87D1-B5CB46E35974}"/>
                  </a:ext>
                </a:extLst>
              </p:cNvPr>
              <p:cNvSpPr/>
              <p:nvPr/>
            </p:nvSpPr>
            <p:spPr>
              <a:xfrm>
                <a:off x="5018011" y="2472790"/>
                <a:ext cx="498628" cy="546100"/>
              </a:xfrm>
              <a:prstGeom prst="triangle">
                <a:avLst/>
              </a:prstGeom>
              <a:solidFill>
                <a:srgbClr val="ED7D31">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nvGrpSpPr>
            <p:cNvPr id="39" name="Group 38">
              <a:extLst>
                <a:ext uri="{FF2B5EF4-FFF2-40B4-BE49-F238E27FC236}">
                  <a16:creationId xmlns:a16="http://schemas.microsoft.com/office/drawing/2014/main" id="{77289240-2B05-0B40-A4FA-9489D5AA2E6E}"/>
                </a:ext>
              </a:extLst>
            </p:cNvPr>
            <p:cNvGrpSpPr/>
            <p:nvPr/>
          </p:nvGrpSpPr>
          <p:grpSpPr>
            <a:xfrm>
              <a:off x="1970495" y="3292863"/>
              <a:ext cx="908050" cy="840255"/>
              <a:chOff x="6360340" y="3815552"/>
              <a:chExt cx="908050" cy="840255"/>
            </a:xfrm>
          </p:grpSpPr>
          <p:sp>
            <p:nvSpPr>
              <p:cNvPr id="40" name="Rectangle 39">
                <a:extLst>
                  <a:ext uri="{FF2B5EF4-FFF2-40B4-BE49-F238E27FC236}">
                    <a16:creationId xmlns:a16="http://schemas.microsoft.com/office/drawing/2014/main" id="{7FA24675-7BC6-0245-910E-1A4764F299EF}"/>
                  </a:ext>
                </a:extLst>
              </p:cNvPr>
              <p:cNvSpPr/>
              <p:nvPr/>
            </p:nvSpPr>
            <p:spPr>
              <a:xfrm>
                <a:off x="6360340" y="3815552"/>
                <a:ext cx="908050" cy="840255"/>
              </a:xfrm>
              <a:prstGeom prst="rect">
                <a:avLst/>
              </a:prstGeom>
              <a:solidFill>
                <a:srgbClr val="A5A5A5">
                  <a:lumMod val="40000"/>
                  <a:lumOff val="6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
            <p:nvSpPr>
              <p:cNvPr id="41" name="Teardrop 40">
                <a:extLst>
                  <a:ext uri="{FF2B5EF4-FFF2-40B4-BE49-F238E27FC236}">
                    <a16:creationId xmlns:a16="http://schemas.microsoft.com/office/drawing/2014/main" id="{E31EF441-C0A2-FF48-8AA3-1BF5AE383B08}"/>
                  </a:ext>
                </a:extLst>
              </p:cNvPr>
              <p:cNvSpPr/>
              <p:nvPr/>
            </p:nvSpPr>
            <p:spPr>
              <a:xfrm>
                <a:off x="6507901" y="4156423"/>
                <a:ext cx="381000" cy="422275"/>
              </a:xfrm>
              <a:prstGeom prst="teardrop">
                <a:avLst>
                  <a:gd name="adj" fmla="val 200000"/>
                </a:avLst>
              </a:prstGeom>
              <a:solidFill>
                <a:srgbClr val="70AD47">
                  <a:lumMod val="60000"/>
                  <a:lumOff val="40000"/>
                </a:srgbClr>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grpSp>
      </p:grpSp>
      <p:sp>
        <p:nvSpPr>
          <p:cNvPr id="44" name="Right Arrow 43">
            <a:extLst>
              <a:ext uri="{FF2B5EF4-FFF2-40B4-BE49-F238E27FC236}">
                <a16:creationId xmlns:a16="http://schemas.microsoft.com/office/drawing/2014/main" id="{F611A649-F13A-E341-9ADD-CD538D64407F}"/>
              </a:ext>
            </a:extLst>
          </p:cNvPr>
          <p:cNvSpPr/>
          <p:nvPr/>
        </p:nvSpPr>
        <p:spPr>
          <a:xfrm>
            <a:off x="9535214" y="1938030"/>
            <a:ext cx="596416" cy="232725"/>
          </a:xfrm>
          <a:prstGeom prst="rightArrow">
            <a:avLst/>
          </a:prstGeom>
          <a:solidFill>
            <a:srgbClr val="535353"/>
          </a:solidFill>
          <a:ln w="12700" cap="flat">
            <a:solidFill>
              <a:srgbClr val="4472C4"/>
            </a:solidFill>
            <a:prstDash val="solid"/>
            <a:miter lim="800000"/>
          </a:ln>
          <a:effectLst/>
          <a:sp3d/>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Calibri"/>
              <a:ea typeface="+mj-ea"/>
              <a:cs typeface="Calibri"/>
              <a:sym typeface="Calibri"/>
            </a:endParaRPr>
          </a:p>
        </p:txBody>
      </p:sp>
    </p:spTree>
    <p:extLst>
      <p:ext uri="{BB962C8B-B14F-4D97-AF65-F5344CB8AC3E}">
        <p14:creationId xmlns:p14="http://schemas.microsoft.com/office/powerpoint/2010/main" val="396795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p:txBody>
          <a:bodyPr>
            <a:normAutofit/>
          </a:bodyPr>
          <a:lstStyle/>
          <a:p>
            <a:pPr marL="0" indent="0">
              <a:buNone/>
            </a:pPr>
            <a:r>
              <a:rPr lang="en-US"/>
              <a:t>Why microservices ?</a:t>
            </a:r>
          </a:p>
        </p:txBody>
      </p:sp>
      <p:graphicFrame>
        <p:nvGraphicFramePr>
          <p:cNvPr id="4" name="Diagram 3">
            <a:extLst>
              <a:ext uri="{FF2B5EF4-FFF2-40B4-BE49-F238E27FC236}">
                <a16:creationId xmlns:a16="http://schemas.microsoft.com/office/drawing/2014/main" id="{A5405960-DF2E-7B46-9154-7A88BA4F9F38}"/>
              </a:ext>
            </a:extLst>
          </p:cNvPr>
          <p:cNvGraphicFramePr/>
          <p:nvPr>
            <p:extLst>
              <p:ext uri="{D42A27DB-BD31-4B8C-83A1-F6EECF244321}">
                <p14:modId xmlns:p14="http://schemas.microsoft.com/office/powerpoint/2010/main" val="848351288"/>
              </p:ext>
            </p:extLst>
          </p:nvPr>
        </p:nvGraphicFramePr>
        <p:xfrm>
          <a:off x="374650" y="177800"/>
          <a:ext cx="11442700" cy="668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526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2A6BBE-CD93-40CD-9609-A16F3BA33EB8}"/>
              </a:ext>
            </a:extLst>
          </p:cNvPr>
          <p:cNvSpPr/>
          <p:nvPr/>
        </p:nvSpPr>
        <p:spPr>
          <a:xfrm>
            <a:off x="649513" y="943459"/>
            <a:ext cx="10844397" cy="5539978"/>
          </a:xfrm>
          <a:prstGeom prst="rect">
            <a:avLst/>
          </a:prstGeom>
        </p:spPr>
        <p:txBody>
          <a:bodyPr wrap="square">
            <a:spAutoFit/>
          </a:bodyPr>
          <a:lstStyle/>
          <a:p>
            <a:pPr marL="457200" indent="-457200">
              <a:buFont typeface="+mj-lt"/>
              <a:buAutoNum type="arabicPeriod"/>
            </a:pPr>
            <a:r>
              <a:rPr lang="en-GB" sz="2000" b="1" dirty="0">
                <a:latin typeface="IBM Plex Sans" panose="020B0503050203000203" pitchFamily="34" charset="77"/>
              </a:rPr>
              <a:t>Don’t assume all monolithic apps are microservice candidates</a:t>
            </a:r>
          </a:p>
          <a:p>
            <a:pPr marL="742950" lvl="1" indent="-285750">
              <a:buFont typeface="Arial" panose="020B0604020202020204" pitchFamily="34" charset="0"/>
              <a:buChar char="•"/>
            </a:pPr>
            <a:r>
              <a:rPr lang="en-GB" dirty="0">
                <a:latin typeface="IBM Plex Sans" panose="020B0503050203000203" pitchFamily="34" charset="77"/>
              </a:rPr>
              <a:t>Stable monolithic applications that aren’t subject to frequent updates will not provide the return on investment. Good candidate applications have multiple upgrades per year, lots of business rules requiring complex regression testing and require extended service outages to implement</a:t>
            </a:r>
          </a:p>
          <a:p>
            <a:pPr marL="457200" indent="-457200">
              <a:spcBef>
                <a:spcPts val="600"/>
              </a:spcBef>
              <a:buFont typeface="+mj-lt"/>
              <a:buAutoNum type="arabicPeriod"/>
            </a:pPr>
            <a:r>
              <a:rPr lang="en-GB" sz="2000" b="1" dirty="0">
                <a:latin typeface="IBM Plex Sans" panose="020B0503050203000203" pitchFamily="34" charset="77"/>
              </a:rPr>
              <a:t>Don’t even think about microservices without DevOps</a:t>
            </a:r>
          </a:p>
          <a:p>
            <a:pPr marL="742950" lvl="1" indent="-285750">
              <a:buFont typeface="Arial" panose="020B0604020202020204" pitchFamily="34" charset="0"/>
              <a:buChar char="•"/>
            </a:pPr>
            <a:r>
              <a:rPr lang="en-GB" dirty="0">
                <a:latin typeface="IBM Plex Sans" panose="020B0503050203000203" pitchFamily="34" charset="77"/>
              </a:rPr>
              <a:t>Microservices cause an explosion of moving parts. It is not a good idea to attempt to implement microservices without serious deployment and monitoring automation</a:t>
            </a:r>
          </a:p>
          <a:p>
            <a:pPr marL="457200" indent="-457200">
              <a:spcBef>
                <a:spcPts val="600"/>
              </a:spcBef>
              <a:buFont typeface="+mj-lt"/>
              <a:buAutoNum type="arabicPeriod"/>
            </a:pPr>
            <a:r>
              <a:rPr lang="en-GB" sz="2000" b="1" dirty="0">
                <a:latin typeface="IBM Plex Sans" panose="020B0503050203000203" pitchFamily="34" charset="77"/>
              </a:rPr>
              <a:t>Don’t try to migrate all external dependencies at once</a:t>
            </a:r>
          </a:p>
          <a:p>
            <a:pPr marL="742950" lvl="1" indent="-285750">
              <a:buFont typeface="Arial" panose="020B0604020202020204" pitchFamily="34" charset="0"/>
              <a:buChar char="•"/>
            </a:pPr>
            <a:r>
              <a:rPr lang="en-GB" dirty="0">
                <a:latin typeface="IBM Plex Sans" panose="020B0503050203000203" pitchFamily="34" charset="77"/>
              </a:rPr>
              <a:t>Microservices often introduce multiple databases, message brokers, data caches, and similar services that all need to be maintained, clustered, and kept in top shape. It really helps if your first attempt at microservices is free from such concerns</a:t>
            </a:r>
          </a:p>
          <a:p>
            <a:pPr marL="457200" indent="-457200">
              <a:spcBef>
                <a:spcPts val="600"/>
              </a:spcBef>
              <a:buFont typeface="+mj-lt"/>
              <a:buAutoNum type="arabicPeriod"/>
            </a:pPr>
            <a:r>
              <a:rPr lang="en-GB" sz="2000" b="1" dirty="0">
                <a:latin typeface="IBM Plex Sans" panose="020B0503050203000203" pitchFamily="34" charset="77"/>
              </a:rPr>
              <a:t>Don’t create too many microservices</a:t>
            </a:r>
          </a:p>
          <a:p>
            <a:pPr marL="742950" lvl="1" indent="-285750">
              <a:buFont typeface="Arial" panose="020B0604020202020204" pitchFamily="34" charset="0"/>
              <a:buChar char="•"/>
            </a:pPr>
            <a:r>
              <a:rPr lang="en-GB" dirty="0">
                <a:latin typeface="IBM Plex Sans" panose="020B0503050203000203" pitchFamily="34" charset="77"/>
              </a:rPr>
              <a:t>Each new microservice uses resources. Cumulative resource usage might outstrip the benefits of the architecture if you exceed the number of microservices that your DevOps organization, process, and tooling can handle</a:t>
            </a:r>
          </a:p>
          <a:p>
            <a:pPr marL="457200" indent="-457200">
              <a:spcBef>
                <a:spcPts val="600"/>
              </a:spcBef>
              <a:buFont typeface="+mj-lt"/>
              <a:buAutoNum type="arabicPeriod"/>
            </a:pPr>
            <a:r>
              <a:rPr lang="en-GB" sz="2000" b="1" dirty="0">
                <a:latin typeface="IBM Plex Sans" panose="020B0503050203000203" pitchFamily="34" charset="77"/>
              </a:rPr>
              <a:t>Don’t forget to keep an eye on the potential latency issue</a:t>
            </a:r>
          </a:p>
          <a:p>
            <a:pPr marL="742950" lvl="1" indent="-285750">
              <a:buFont typeface="Arial" panose="020B0604020202020204" pitchFamily="34" charset="0"/>
              <a:buChar char="•"/>
            </a:pPr>
            <a:r>
              <a:rPr lang="en-GB" dirty="0">
                <a:latin typeface="IBM Plex Sans" panose="020B0503050203000203" pitchFamily="34" charset="77"/>
              </a:rPr>
              <a:t>Making services too granular or requiring too many dependencies on other microservices can introduce latency. Care should be taken when introducing additional microservices</a:t>
            </a:r>
          </a:p>
        </p:txBody>
      </p:sp>
      <p:sp>
        <p:nvSpPr>
          <p:cNvPr id="5" name="Slide Number Placeholder 5">
            <a:extLst>
              <a:ext uri="{FF2B5EF4-FFF2-40B4-BE49-F238E27FC236}">
                <a16:creationId xmlns:a16="http://schemas.microsoft.com/office/drawing/2014/main" id="{65C77943-8421-4D22-917B-CA6205DCF07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B2CE8D8-D075-40E4-8B09-91745FEAB462}" type="slidenum">
              <a:rPr lang="en-US" sz="1200" smtClean="0">
                <a:solidFill>
                  <a:schemeClr val="bg1">
                    <a:lumMod val="50000"/>
                  </a:schemeClr>
                </a:solidFill>
              </a:rPr>
              <a:pPr algn="r"/>
              <a:t>5</a:t>
            </a:fld>
            <a:endParaRPr lang="en-US" sz="1200">
              <a:solidFill>
                <a:schemeClr val="bg1">
                  <a:lumMod val="50000"/>
                </a:schemeClr>
              </a:solidFill>
            </a:endParaRPr>
          </a:p>
        </p:txBody>
      </p:sp>
      <p:sp>
        <p:nvSpPr>
          <p:cNvPr id="3" name="Title 2">
            <a:extLst>
              <a:ext uri="{FF2B5EF4-FFF2-40B4-BE49-F238E27FC236}">
                <a16:creationId xmlns:a16="http://schemas.microsoft.com/office/drawing/2014/main" id="{E1EB1300-0A31-E942-84F8-2BFEEAA387B8}"/>
              </a:ext>
            </a:extLst>
          </p:cNvPr>
          <p:cNvSpPr>
            <a:spLocks noGrp="1"/>
          </p:cNvSpPr>
          <p:nvPr>
            <p:ph type="title"/>
          </p:nvPr>
        </p:nvSpPr>
        <p:spPr>
          <a:xfrm>
            <a:off x="293913" y="197421"/>
            <a:ext cx="5486400" cy="508000"/>
          </a:xfrm>
        </p:spPr>
        <p:txBody>
          <a:bodyPr/>
          <a:lstStyle/>
          <a:p>
            <a:r>
              <a:rPr lang="en-US" dirty="0"/>
              <a:t>Microservices Dos and Don’ts</a:t>
            </a:r>
            <a:br>
              <a:rPr lang="en-US" dirty="0"/>
            </a:br>
            <a:endParaRPr lang="en-US" dirty="0"/>
          </a:p>
        </p:txBody>
      </p:sp>
    </p:spTree>
    <p:extLst>
      <p:ext uri="{BB962C8B-B14F-4D97-AF65-F5344CB8AC3E}">
        <p14:creationId xmlns:p14="http://schemas.microsoft.com/office/powerpoint/2010/main" val="295998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 name="Image" descr="Image"/>
          <p:cNvPicPr>
            <a:picLocks noChangeAspect="1"/>
          </p:cNvPicPr>
          <p:nvPr/>
        </p:nvPicPr>
        <p:blipFill>
          <a:blip r:embed="rId3"/>
          <a:stretch>
            <a:fillRect/>
          </a:stretch>
        </p:blipFill>
        <p:spPr>
          <a:xfrm>
            <a:off x="7757391" y="522224"/>
            <a:ext cx="3825009" cy="2326493"/>
          </a:xfrm>
          <a:prstGeom prst="rect">
            <a:avLst/>
          </a:prstGeom>
          <a:ln w="12700">
            <a:miter lim="400000"/>
          </a:ln>
        </p:spPr>
      </p:pic>
      <p:sp>
        <p:nvSpPr>
          <p:cNvPr id="517" name="Title 1"/>
          <p:cNvSpPr txBox="1">
            <a:spLocks noGrp="1"/>
          </p:cNvSpPr>
          <p:nvPr>
            <p:ph type="title"/>
          </p:nvPr>
        </p:nvSpPr>
        <p:spPr>
          <a:xfrm>
            <a:off x="304800" y="253968"/>
            <a:ext cx="7213600" cy="508000"/>
          </a:xfrm>
          <a:prstGeom prst="rect">
            <a:avLst/>
          </a:prstGeom>
        </p:spPr>
        <p:txBody>
          <a:bodyPr lIns="45718" tIns="45718" rIns="45718" bIns="45718">
            <a:noAutofit/>
          </a:bodyPr>
          <a:lstStyle>
            <a:lvl1pPr marL="0" indent="0" defTabSz="748708">
              <a:buSzTx/>
              <a:buNone/>
              <a:defRPr sz="2500"/>
            </a:lvl1pPr>
          </a:lstStyle>
          <a:p>
            <a:pPr hangingPunct="1"/>
            <a:r>
              <a:rPr lang="en-US" sz="3200" dirty="0"/>
              <a:t>Microservices Dos and Don’ts (cont’d)</a:t>
            </a:r>
          </a:p>
        </p:txBody>
      </p:sp>
      <p:sp>
        <p:nvSpPr>
          <p:cNvPr id="518"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91439" indent="-91439">
              <a:defRPr sz="800">
                <a:solidFill>
                  <a:srgbClr val="2B2B2B"/>
                </a:solidFill>
                <a:latin typeface="IBM Plex Sans"/>
                <a:ea typeface="IBM Plex Sans"/>
                <a:cs typeface="IBM Plex Sans"/>
                <a:sym typeface="IBM Plex Sans"/>
              </a:defRPr>
            </a:lvl1pPr>
          </a:lstStyle>
          <a:p>
            <a:fld id="{86CB4B4D-7CA3-9044-876B-883B54F8677D}" type="slidenum">
              <a:rPr/>
              <a:t>6</a:t>
            </a:fld>
            <a:endParaRPr/>
          </a:p>
        </p:txBody>
      </p:sp>
      <p:sp>
        <p:nvSpPr>
          <p:cNvPr id="519" name="Content Placeholder 2"/>
          <p:cNvSpPr txBox="1">
            <a:spLocks noGrp="1"/>
          </p:cNvSpPr>
          <p:nvPr>
            <p:ph type="body" idx="4294967295"/>
          </p:nvPr>
        </p:nvSpPr>
        <p:spPr>
          <a:xfrm>
            <a:off x="581819" y="1001712"/>
            <a:ext cx="11028362" cy="4854575"/>
          </a:xfrm>
          <a:prstGeom prst="rect">
            <a:avLst/>
          </a:prstGeom>
        </p:spPr>
        <p:txBody>
          <a:bodyPr lIns="45718" tIns="45718" rIns="45718" bIns="45718" anchor="t">
            <a:normAutofit lnSpcReduction="10000"/>
          </a:bodyPr>
          <a:lstStyle/>
          <a:p>
            <a:pPr marL="685800" indent="-457200">
              <a:buFont typeface="+mj-lt"/>
              <a:buAutoNum type="arabicPeriod" startAt="6"/>
              <a:defRPr sz="1900">
                <a:solidFill>
                  <a:srgbClr val="2B2B2B"/>
                </a:solidFill>
              </a:defRPr>
            </a:pPr>
            <a:r>
              <a:rPr lang="en-US" b="1" dirty="0"/>
              <a:t>Do manage the d</a:t>
            </a:r>
            <a:r>
              <a:rPr b="1" dirty="0"/>
              <a:t>ependency </a:t>
            </a:r>
            <a:r>
              <a:rPr lang="en-US" b="1" dirty="0"/>
              <a:t>matrix</a:t>
            </a:r>
          </a:p>
          <a:p>
            <a:pPr indent="0">
              <a:buNone/>
              <a:defRPr sz="1900">
                <a:solidFill>
                  <a:srgbClr val="2B2B2B"/>
                </a:solidFill>
              </a:defRPr>
            </a:pPr>
            <a:br>
              <a:rPr lang="en-US" b="1" dirty="0"/>
            </a:br>
            <a:br>
              <a:rPr lang="en-US" b="1" dirty="0"/>
            </a:br>
            <a:endParaRPr b="1" dirty="0"/>
          </a:p>
          <a:p>
            <a:pPr marL="685800" indent="-457200">
              <a:buFont typeface="+mj-lt"/>
              <a:buAutoNum type="arabicPeriod" startAt="7"/>
              <a:defRPr sz="1900">
                <a:solidFill>
                  <a:srgbClr val="2B2B2B"/>
                </a:solidFill>
              </a:defRPr>
            </a:pPr>
            <a:r>
              <a:rPr lang="en-US" b="1" dirty="0"/>
              <a:t>Do realize you’re dealing with  an ever  changing </a:t>
            </a:r>
            <a:br>
              <a:rPr lang="en-US" b="1" dirty="0"/>
            </a:br>
            <a:r>
              <a:rPr lang="en-US" b="1" dirty="0"/>
              <a:t>  deployment environment</a:t>
            </a:r>
          </a:p>
          <a:p>
            <a:pPr lvl="3">
              <a:buFont typeface="Arial" panose="020B0604020202020204" pitchFamily="34" charset="0"/>
              <a:buChar char="•"/>
              <a:defRPr sz="1900">
                <a:solidFill>
                  <a:srgbClr val="2B2B2B"/>
                </a:solidFill>
              </a:defRPr>
            </a:pPr>
            <a:r>
              <a:rPr lang="en-US" dirty="0"/>
              <a:t>Questions like the following may have different answers at any given point in time</a:t>
            </a:r>
          </a:p>
          <a:p>
            <a:pPr lvl="4">
              <a:defRPr sz="1900">
                <a:solidFill>
                  <a:srgbClr val="2B2B2B"/>
                </a:solidFill>
              </a:defRPr>
            </a:pPr>
            <a:r>
              <a:rPr lang="en-US" dirty="0"/>
              <a:t>“where are my applications running?!”</a:t>
            </a:r>
          </a:p>
          <a:p>
            <a:pPr lvl="4">
              <a:defRPr sz="1900">
                <a:solidFill>
                  <a:srgbClr val="2B2B2B"/>
                </a:solidFill>
              </a:defRPr>
            </a:pPr>
            <a:r>
              <a:rPr lang="en-US" dirty="0"/>
              <a:t>“where is my data/metrics/logs??!?!”</a:t>
            </a:r>
            <a:endParaRPr lang="en-US" b="1" dirty="0"/>
          </a:p>
          <a:p>
            <a:pPr marL="685800" indent="-457200">
              <a:buFont typeface="+mj-lt"/>
              <a:buAutoNum type="arabicPeriod" startAt="7"/>
              <a:defRPr sz="1900">
                <a:solidFill>
                  <a:srgbClr val="2B2B2B"/>
                </a:solidFill>
              </a:defRPr>
            </a:pPr>
            <a:r>
              <a:rPr lang="en-US" b="1" dirty="0"/>
              <a:t>Do stick with Java if you’re an experienced Java developer</a:t>
            </a:r>
          </a:p>
          <a:p>
            <a:pPr marL="1054100" lvl="1" indent="-342900">
              <a:buFont typeface="Arial" panose="020B0604020202020204" pitchFamily="34" charset="0"/>
              <a:buChar char="•"/>
              <a:defRPr sz="1900">
                <a:solidFill>
                  <a:srgbClr val="2B2B2B"/>
                </a:solidFill>
              </a:defRPr>
            </a:pPr>
            <a:r>
              <a:rPr lang="en-US" dirty="0"/>
              <a:t>Learning a new language introduces a new layer of complexity as you’re getting familiar with a new development paradigm</a:t>
            </a:r>
            <a:endParaRPr dirty="0"/>
          </a:p>
        </p:txBody>
      </p:sp>
    </p:spTree>
    <p:extLst>
      <p:ext uri="{BB962C8B-B14F-4D97-AF65-F5344CB8AC3E}">
        <p14:creationId xmlns:p14="http://schemas.microsoft.com/office/powerpoint/2010/main" val="202437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304799" y="268224"/>
            <a:ext cx="11028362" cy="508000"/>
          </a:xfrm>
        </p:spPr>
        <p:txBody>
          <a:bodyPr>
            <a:noAutofit/>
          </a:bodyPr>
          <a:lstStyle/>
          <a:p>
            <a:pPr marL="0" indent="0">
              <a:buNone/>
            </a:pPr>
            <a:r>
              <a:rPr lang="en-US" dirty="0"/>
              <a:t>Microservices Architecture – Cultural change considerations</a:t>
            </a:r>
          </a:p>
        </p:txBody>
      </p:sp>
      <p:sp>
        <p:nvSpPr>
          <p:cNvPr id="3" name="Text Placeholder 2">
            <a:extLst>
              <a:ext uri="{FF2B5EF4-FFF2-40B4-BE49-F238E27FC236}">
                <a16:creationId xmlns:a16="http://schemas.microsoft.com/office/drawing/2014/main" id="{C912401D-DB11-EC42-AC24-799871FE3E28}"/>
              </a:ext>
            </a:extLst>
          </p:cNvPr>
          <p:cNvSpPr>
            <a:spLocks noGrp="1"/>
          </p:cNvSpPr>
          <p:nvPr>
            <p:ph type="body" idx="4294967295"/>
          </p:nvPr>
        </p:nvSpPr>
        <p:spPr>
          <a:xfrm>
            <a:off x="581819" y="1050338"/>
            <a:ext cx="11028362" cy="5439362"/>
          </a:xfrm>
          <a:prstGeom prst="rect">
            <a:avLst/>
          </a:prstGeom>
        </p:spPr>
        <p:txBody>
          <a:bodyPr>
            <a:normAutofit fontScale="62500" lnSpcReduction="20000"/>
          </a:bodyPr>
          <a:lstStyle/>
          <a:p>
            <a:pPr lvl="1"/>
            <a:r>
              <a:rPr lang="en-US" sz="2900" b="1" dirty="0"/>
              <a:t>Smaller  teams with broader scope</a:t>
            </a:r>
          </a:p>
          <a:p>
            <a:pPr marL="1104909" lvl="1" indent="-457200">
              <a:buFont typeface="Arial" panose="020B0604020202020204" pitchFamily="34" charset="0"/>
              <a:buChar char="•"/>
            </a:pPr>
            <a:r>
              <a:rPr lang="en-US" sz="2600" dirty="0"/>
              <a:t>Mini end to end development orgs in each team vs large silos across the entire development team</a:t>
            </a:r>
          </a:p>
          <a:p>
            <a:pPr lvl="1"/>
            <a:r>
              <a:rPr lang="en-US" sz="2900" b="1" dirty="0"/>
              <a:t>Top down support with bottom up execution</a:t>
            </a:r>
          </a:p>
          <a:p>
            <a:pPr marL="1162059" lvl="1" indent="-514350">
              <a:buFont typeface="Arial" panose="020B0604020202020204" pitchFamily="34" charset="0"/>
              <a:buChar char="•"/>
            </a:pPr>
            <a:r>
              <a:rPr lang="en-US" sz="2600" dirty="0"/>
              <a:t>Change can’t happen effectively w/o executive sponsorship </a:t>
            </a:r>
          </a:p>
          <a:p>
            <a:pPr marL="1162059" lvl="1" indent="-514350">
              <a:buFont typeface="Arial" panose="020B0604020202020204" pitchFamily="34" charset="0"/>
              <a:buChar char="•"/>
            </a:pPr>
            <a:r>
              <a:rPr lang="en-US" sz="2600" dirty="0"/>
              <a:t>Change needs to be executed at the smallest organizational unit to take hold</a:t>
            </a:r>
          </a:p>
          <a:p>
            <a:pPr lvl="1"/>
            <a:r>
              <a:rPr lang="en-US" sz="2900" b="1" dirty="0"/>
              <a:t>Teams own all metrics related to  operations  and development</a:t>
            </a:r>
          </a:p>
          <a:p>
            <a:pPr marL="1162059" lvl="1" indent="-514350">
              <a:buFont typeface="Arial" panose="020B0604020202020204" pitchFamily="34" charset="0"/>
              <a:buChar char="•"/>
            </a:pPr>
            <a:r>
              <a:rPr lang="en-US" sz="2600" dirty="0"/>
              <a:t>Have to  minimize downtime +  number of bugs while also  maximizing the rate at which needed  features are added and minimizing the  time to market of those  new features</a:t>
            </a:r>
          </a:p>
          <a:p>
            <a:pPr lvl="1"/>
            <a:r>
              <a:rPr lang="en-US" sz="2900" b="1" dirty="0"/>
              <a:t>Trust</a:t>
            </a:r>
          </a:p>
          <a:p>
            <a:pPr marL="1162059" lvl="1" indent="-514350">
              <a:buFont typeface="Arial" panose="020B0604020202020204" pitchFamily="34" charset="0"/>
              <a:buChar char="•"/>
            </a:pPr>
            <a:r>
              <a:rPr lang="en-US" sz="2600" dirty="0"/>
              <a:t>Teams need to build trust with other teams that they collaborate with rather than relying on  one size fits all  checklists and rules</a:t>
            </a:r>
          </a:p>
          <a:p>
            <a:pPr lvl="1"/>
            <a:r>
              <a:rPr lang="en-US" sz="2900" b="1" dirty="0"/>
              <a:t>Reward based on results not compliance</a:t>
            </a:r>
          </a:p>
          <a:p>
            <a:pPr marL="1162059" lvl="1" indent="-514350">
              <a:buFont typeface="Arial" panose="020B0604020202020204" pitchFamily="34" charset="0"/>
              <a:buChar char="•"/>
            </a:pPr>
            <a:r>
              <a:rPr lang="en-US" sz="2600" dirty="0"/>
              <a:t>Cultures only change when people are measured and rewarded for outcomes consistent with the changes</a:t>
            </a:r>
          </a:p>
          <a:p>
            <a:pPr marL="1162059" lvl="1" indent="-514350">
              <a:buFont typeface="Arial" panose="020B0604020202020204" pitchFamily="34" charset="0"/>
              <a:buChar char="•"/>
            </a:pPr>
            <a:r>
              <a:rPr lang="en-US" sz="2600" dirty="0"/>
              <a:t>Smaller more autonomous teams work better with less central micromanagement and more focus on broad measurable  goals</a:t>
            </a:r>
          </a:p>
          <a:p>
            <a:pPr marL="457200" lvl="1" indent="0">
              <a:buNone/>
            </a:pPr>
            <a:endParaRPr lang="nl-NL" sz="2600" dirty="0"/>
          </a:p>
          <a:p>
            <a:pPr marL="0" indent="0">
              <a:buNone/>
            </a:pPr>
            <a:endParaRPr lang="en-US" dirty="0"/>
          </a:p>
        </p:txBody>
      </p:sp>
    </p:spTree>
    <p:extLst>
      <p:ext uri="{BB962C8B-B14F-4D97-AF65-F5344CB8AC3E}">
        <p14:creationId xmlns:p14="http://schemas.microsoft.com/office/powerpoint/2010/main" val="336641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Title 1"/>
          <p:cNvSpPr txBox="1">
            <a:spLocks noGrp="1"/>
          </p:cNvSpPr>
          <p:nvPr>
            <p:ph type="title"/>
          </p:nvPr>
        </p:nvSpPr>
        <p:spPr>
          <a:prstGeom prst="rect">
            <a:avLst/>
          </a:prstGeom>
        </p:spPr>
        <p:txBody>
          <a:bodyPr lIns="45718" tIns="45718" rIns="45718" bIns="45718"/>
          <a:lstStyle>
            <a:lvl1pPr marL="0" indent="0" defTabSz="598967">
              <a:buSzTx/>
              <a:buNone/>
              <a:defRPr sz="2000"/>
            </a:lvl1pPr>
          </a:lstStyle>
          <a:p>
            <a:r>
              <a:rPr lang="en-US" dirty="0"/>
              <a:t>Transformed application</a:t>
            </a:r>
            <a:endParaRPr dirty="0"/>
          </a:p>
        </p:txBody>
      </p:sp>
      <p:sp>
        <p:nvSpPr>
          <p:cNvPr id="525"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91439" indent="-91439">
              <a:defRPr sz="800">
                <a:solidFill>
                  <a:srgbClr val="2B2B2B"/>
                </a:solidFill>
                <a:latin typeface="IBM Plex Sans"/>
                <a:ea typeface="IBM Plex Sans"/>
                <a:cs typeface="IBM Plex Sans"/>
                <a:sym typeface="IBM Plex Sans"/>
              </a:defRPr>
            </a:lvl1pPr>
          </a:lstStyle>
          <a:p>
            <a:fld id="{86CB4B4D-7CA3-9044-876B-883B54F8677D}" type="slidenum">
              <a:t>8</a:t>
            </a:fld>
            <a:endParaRPr/>
          </a:p>
        </p:txBody>
      </p:sp>
      <p:sp>
        <p:nvSpPr>
          <p:cNvPr id="526" name="Content Placeholder 2"/>
          <p:cNvSpPr txBox="1">
            <a:spLocks noGrp="1"/>
          </p:cNvSpPr>
          <p:nvPr>
            <p:ph type="body" idx="4294967295"/>
          </p:nvPr>
        </p:nvSpPr>
        <p:spPr>
          <a:xfrm>
            <a:off x="0" y="1392828"/>
            <a:ext cx="2677784" cy="2927350"/>
          </a:xfrm>
          <a:prstGeom prst="rect">
            <a:avLst/>
          </a:prstGeom>
        </p:spPr>
        <p:txBody>
          <a:bodyPr>
            <a:normAutofit fontScale="92500" lnSpcReduction="20000"/>
          </a:bodyPr>
          <a:lstStyle/>
          <a:p>
            <a:pPr marL="800100" indent="-342900">
              <a:buFont typeface="Arial" panose="020B0604020202020204" pitchFamily="34" charset="0"/>
              <a:buChar char="•"/>
              <a:defRPr>
                <a:solidFill>
                  <a:srgbClr val="2B2B2B"/>
                </a:solidFill>
              </a:defRPr>
            </a:pPr>
            <a:r>
              <a:rPr lang="en-US" sz="1600" dirty="0"/>
              <a:t>Key technologies</a:t>
            </a:r>
          </a:p>
          <a:p>
            <a:pPr marL="1030812" lvl="1" indent="-342900">
              <a:buFont typeface="Arial" panose="020B0604020202020204" pitchFamily="34" charset="0"/>
              <a:buChar char="•"/>
              <a:defRPr>
                <a:solidFill>
                  <a:srgbClr val="2B2B2B"/>
                </a:solidFill>
              </a:defRPr>
            </a:pPr>
            <a:r>
              <a:rPr sz="1400" dirty="0"/>
              <a:t>Containers (Docker)</a:t>
            </a:r>
          </a:p>
          <a:p>
            <a:pPr marL="1030812" lvl="1" indent="-342900">
              <a:buFont typeface="Arial" panose="020B0604020202020204" pitchFamily="34" charset="0"/>
              <a:buChar char="•"/>
              <a:defRPr>
                <a:solidFill>
                  <a:srgbClr val="2B2B2B"/>
                </a:solidFill>
              </a:defRPr>
            </a:pPr>
            <a:r>
              <a:rPr sz="1400" dirty="0"/>
              <a:t>Container orchestration (Kubernetes</a:t>
            </a:r>
            <a:r>
              <a:rPr lang="en-US" sz="1400" dirty="0"/>
              <a:t>, OpenShift</a:t>
            </a:r>
            <a:r>
              <a:rPr sz="1400" dirty="0"/>
              <a:t>)</a:t>
            </a:r>
          </a:p>
          <a:p>
            <a:pPr marL="1030812" lvl="1" indent="-342900">
              <a:buFont typeface="Arial" panose="020B0604020202020204" pitchFamily="34" charset="0"/>
              <a:buChar char="•"/>
              <a:defRPr>
                <a:solidFill>
                  <a:srgbClr val="2B2B2B"/>
                </a:solidFill>
              </a:defRPr>
            </a:pPr>
            <a:r>
              <a:rPr lang="en-US" sz="1400" dirty="0"/>
              <a:t>Transformation Advisor</a:t>
            </a:r>
            <a:endParaRPr sz="1400" dirty="0"/>
          </a:p>
          <a:p>
            <a:pPr marL="1030812" lvl="1" indent="-342900">
              <a:buFont typeface="Arial" panose="020B0604020202020204" pitchFamily="34" charset="0"/>
              <a:buChar char="•"/>
              <a:defRPr>
                <a:solidFill>
                  <a:srgbClr val="2B2B2B"/>
                </a:solidFill>
              </a:defRPr>
            </a:pPr>
            <a:r>
              <a:rPr sz="1400" dirty="0"/>
              <a:t>12-Factor Best Practices</a:t>
            </a:r>
            <a:endParaRPr lang="en-US" sz="1400" dirty="0"/>
          </a:p>
          <a:p>
            <a:pPr marL="1030812" lvl="1" indent="-342900">
              <a:buFont typeface="Arial" panose="020B0604020202020204" pitchFamily="34" charset="0"/>
              <a:buChar char="•"/>
              <a:defRPr>
                <a:solidFill>
                  <a:srgbClr val="2B2B2B"/>
                </a:solidFill>
              </a:defRPr>
            </a:pPr>
            <a:r>
              <a:rPr lang="en-US" sz="1400" dirty="0"/>
              <a:t>CI/CD tools (</a:t>
            </a:r>
            <a:r>
              <a:rPr lang="en-US" sz="1400" dirty="0" err="1"/>
              <a:t>e.g</a:t>
            </a:r>
            <a:r>
              <a:rPr lang="en-US" sz="1400" dirty="0"/>
              <a:t> Jenkins)</a:t>
            </a:r>
            <a:endParaRPr sz="1400" dirty="0"/>
          </a:p>
        </p:txBody>
      </p:sp>
      <p:sp>
        <p:nvSpPr>
          <p:cNvPr id="3" name="TextBox 2">
            <a:extLst>
              <a:ext uri="{FF2B5EF4-FFF2-40B4-BE49-F238E27FC236}">
                <a16:creationId xmlns:a16="http://schemas.microsoft.com/office/drawing/2014/main" id="{FE8BD1AA-7178-5A4B-9817-F31F58E6A3E0}"/>
              </a:ext>
            </a:extLst>
          </p:cNvPr>
          <p:cNvSpPr txBox="1"/>
          <p:nvPr/>
        </p:nvSpPr>
        <p:spPr>
          <a:xfrm>
            <a:off x="5397194" y="6282003"/>
            <a:ext cx="718993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Pct val="100000"/>
              <a:buNone/>
              <a:tabLst/>
            </a:pPr>
            <a:r>
              <a:rPr lang="en-US" sz="1400" b="1" dirty="0"/>
              <a:t>Fig 2. An eCommerce microservices app on an ICP Kubernetes cluster </a:t>
            </a:r>
            <a:endParaRPr kumimoji="0" lang="en-US" sz="1400" b="1" i="0" u="none" strike="noStrike" cap="none" spc="0" normalizeH="0" baseline="0" dirty="0">
              <a:ln>
                <a:noFill/>
              </a:ln>
              <a:solidFill>
                <a:srgbClr val="2B2B2B"/>
              </a:solidFill>
              <a:effectLst/>
              <a:uFillTx/>
              <a:latin typeface="+mn-lt"/>
              <a:ea typeface="+mn-ea"/>
              <a:cs typeface="+mn-cs"/>
              <a:sym typeface="Helvetica"/>
            </a:endParaRPr>
          </a:p>
        </p:txBody>
      </p:sp>
      <p:pic>
        <p:nvPicPr>
          <p:cNvPr id="4" name="Picture 3">
            <a:extLst>
              <a:ext uri="{FF2B5EF4-FFF2-40B4-BE49-F238E27FC236}">
                <a16:creationId xmlns:a16="http://schemas.microsoft.com/office/drawing/2014/main" id="{761D2D5A-6A52-774B-A6A3-3BF7D1C123B9}"/>
              </a:ext>
            </a:extLst>
          </p:cNvPr>
          <p:cNvPicPr>
            <a:picLocks noChangeAspect="1"/>
          </p:cNvPicPr>
          <p:nvPr/>
        </p:nvPicPr>
        <p:blipFill>
          <a:blip r:embed="rId3"/>
          <a:stretch>
            <a:fillRect/>
          </a:stretch>
        </p:blipFill>
        <p:spPr>
          <a:xfrm>
            <a:off x="3935086" y="1045899"/>
            <a:ext cx="7175500" cy="5041900"/>
          </a:xfrm>
          <a:prstGeom prst="rect">
            <a:avLst/>
          </a:prstGeom>
        </p:spPr>
      </p:pic>
      <p:sp>
        <p:nvSpPr>
          <p:cNvPr id="5" name="TextBox 4">
            <a:extLst>
              <a:ext uri="{FF2B5EF4-FFF2-40B4-BE49-F238E27FC236}">
                <a16:creationId xmlns:a16="http://schemas.microsoft.com/office/drawing/2014/main" id="{2E6BE5E3-5693-C445-A39E-E4E2BCE269FE}"/>
              </a:ext>
            </a:extLst>
          </p:cNvPr>
          <p:cNvSpPr txBox="1"/>
          <p:nvPr/>
        </p:nvSpPr>
        <p:spPr>
          <a:xfrm>
            <a:off x="6018431" y="658987"/>
            <a:ext cx="508694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Pct val="100000"/>
              <a:buNone/>
              <a:tabLst/>
            </a:pPr>
            <a:r>
              <a:rPr kumimoji="0" lang="en-US" sz="1800" b="0" i="0" u="none" strike="noStrike" cap="none" spc="0" normalizeH="0" baseline="0" dirty="0">
                <a:ln>
                  <a:noFill/>
                </a:ln>
                <a:solidFill>
                  <a:srgbClr val="2B2B2B"/>
                </a:solidFill>
                <a:effectLst/>
                <a:uFillTx/>
                <a:latin typeface="+mn-lt"/>
                <a:ea typeface="+mn-ea"/>
                <a:cs typeface="+mn-cs"/>
                <a:sym typeface="Helvetica"/>
              </a:rPr>
              <a:t>Kubernetes Cluster (OpenShift)</a:t>
            </a:r>
          </a:p>
        </p:txBody>
      </p:sp>
      <p:sp>
        <p:nvSpPr>
          <p:cNvPr id="6" name="Rectangle 2">
            <a:extLst>
              <a:ext uri="{FF2B5EF4-FFF2-40B4-BE49-F238E27FC236}">
                <a16:creationId xmlns:a16="http://schemas.microsoft.com/office/drawing/2014/main" id="{A8F317E4-5D66-5D4A-9C7C-5C71E40EE1E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47A60DB8-2A9B-6B41-8135-E9ACEDCBBEE1}"/>
              </a:ext>
            </a:extLst>
          </p:cNvPr>
          <p:cNvPicPr>
            <a:picLocks noChangeAspect="1"/>
          </p:cNvPicPr>
          <p:nvPr/>
        </p:nvPicPr>
        <p:blipFill>
          <a:blip r:embed="rId4"/>
          <a:stretch>
            <a:fillRect/>
          </a:stretch>
        </p:blipFill>
        <p:spPr>
          <a:xfrm>
            <a:off x="5397194" y="2088817"/>
            <a:ext cx="540468" cy="482190"/>
          </a:xfrm>
          <a:prstGeom prst="rect">
            <a:avLst/>
          </a:prstGeom>
        </p:spPr>
      </p:pic>
      <p:pic>
        <p:nvPicPr>
          <p:cNvPr id="13" name="Picture 12">
            <a:extLst>
              <a:ext uri="{FF2B5EF4-FFF2-40B4-BE49-F238E27FC236}">
                <a16:creationId xmlns:a16="http://schemas.microsoft.com/office/drawing/2014/main" id="{21B414DE-8402-3B47-90B7-D45A5FDB4B20}"/>
              </a:ext>
            </a:extLst>
          </p:cNvPr>
          <p:cNvPicPr>
            <a:picLocks noChangeAspect="1"/>
          </p:cNvPicPr>
          <p:nvPr/>
        </p:nvPicPr>
        <p:blipFill>
          <a:blip r:embed="rId4"/>
          <a:stretch>
            <a:fillRect/>
          </a:stretch>
        </p:blipFill>
        <p:spPr>
          <a:xfrm>
            <a:off x="5428862" y="4651908"/>
            <a:ext cx="540468" cy="482190"/>
          </a:xfrm>
          <a:prstGeom prst="rect">
            <a:avLst/>
          </a:prstGeom>
        </p:spPr>
      </p:pic>
      <p:pic>
        <p:nvPicPr>
          <p:cNvPr id="14" name="Picture 13">
            <a:extLst>
              <a:ext uri="{FF2B5EF4-FFF2-40B4-BE49-F238E27FC236}">
                <a16:creationId xmlns:a16="http://schemas.microsoft.com/office/drawing/2014/main" id="{7329497B-7C9A-CC45-940C-5E4C9BFF6881}"/>
              </a:ext>
            </a:extLst>
          </p:cNvPr>
          <p:cNvPicPr>
            <a:picLocks noChangeAspect="1"/>
          </p:cNvPicPr>
          <p:nvPr/>
        </p:nvPicPr>
        <p:blipFill>
          <a:blip r:embed="rId4"/>
          <a:stretch>
            <a:fillRect/>
          </a:stretch>
        </p:blipFill>
        <p:spPr>
          <a:xfrm>
            <a:off x="7399770" y="2006788"/>
            <a:ext cx="540468" cy="482190"/>
          </a:xfrm>
          <a:prstGeom prst="rect">
            <a:avLst/>
          </a:prstGeom>
        </p:spPr>
      </p:pic>
      <p:pic>
        <p:nvPicPr>
          <p:cNvPr id="15" name="Picture 14">
            <a:extLst>
              <a:ext uri="{FF2B5EF4-FFF2-40B4-BE49-F238E27FC236}">
                <a16:creationId xmlns:a16="http://schemas.microsoft.com/office/drawing/2014/main" id="{BA8E09FE-EE48-F74C-9D4F-E9CE89592933}"/>
              </a:ext>
            </a:extLst>
          </p:cNvPr>
          <p:cNvPicPr>
            <a:picLocks noChangeAspect="1"/>
          </p:cNvPicPr>
          <p:nvPr/>
        </p:nvPicPr>
        <p:blipFill>
          <a:blip r:embed="rId4"/>
          <a:stretch>
            <a:fillRect/>
          </a:stretch>
        </p:blipFill>
        <p:spPr>
          <a:xfrm>
            <a:off x="7399770" y="3594046"/>
            <a:ext cx="540468" cy="482190"/>
          </a:xfrm>
          <a:prstGeom prst="rect">
            <a:avLst/>
          </a:prstGeom>
        </p:spPr>
      </p:pic>
      <p:pic>
        <p:nvPicPr>
          <p:cNvPr id="16" name="Picture 15">
            <a:extLst>
              <a:ext uri="{FF2B5EF4-FFF2-40B4-BE49-F238E27FC236}">
                <a16:creationId xmlns:a16="http://schemas.microsoft.com/office/drawing/2014/main" id="{1E8A8C7C-5CB6-3E4B-9950-85DDA68FA0AD}"/>
              </a:ext>
            </a:extLst>
          </p:cNvPr>
          <p:cNvPicPr>
            <a:picLocks noChangeAspect="1"/>
          </p:cNvPicPr>
          <p:nvPr/>
        </p:nvPicPr>
        <p:blipFill>
          <a:blip r:embed="rId4"/>
          <a:stretch>
            <a:fillRect/>
          </a:stretch>
        </p:blipFill>
        <p:spPr>
          <a:xfrm>
            <a:off x="9619518" y="2019838"/>
            <a:ext cx="540468" cy="482190"/>
          </a:xfrm>
          <a:prstGeom prst="rect">
            <a:avLst/>
          </a:prstGeom>
        </p:spPr>
      </p:pic>
      <p:pic>
        <p:nvPicPr>
          <p:cNvPr id="17" name="Picture 16">
            <a:extLst>
              <a:ext uri="{FF2B5EF4-FFF2-40B4-BE49-F238E27FC236}">
                <a16:creationId xmlns:a16="http://schemas.microsoft.com/office/drawing/2014/main" id="{34B15AE5-0074-D541-837B-BCD1EFE775C5}"/>
              </a:ext>
            </a:extLst>
          </p:cNvPr>
          <p:cNvPicPr>
            <a:picLocks noChangeAspect="1"/>
          </p:cNvPicPr>
          <p:nvPr/>
        </p:nvPicPr>
        <p:blipFill>
          <a:blip r:embed="rId4"/>
          <a:stretch>
            <a:fillRect/>
          </a:stretch>
        </p:blipFill>
        <p:spPr>
          <a:xfrm>
            <a:off x="9630352" y="2615408"/>
            <a:ext cx="540468" cy="482190"/>
          </a:xfrm>
          <a:prstGeom prst="rect">
            <a:avLst/>
          </a:prstGeom>
        </p:spPr>
      </p:pic>
      <p:pic>
        <p:nvPicPr>
          <p:cNvPr id="18" name="Picture 17">
            <a:extLst>
              <a:ext uri="{FF2B5EF4-FFF2-40B4-BE49-F238E27FC236}">
                <a16:creationId xmlns:a16="http://schemas.microsoft.com/office/drawing/2014/main" id="{9C8650E5-BE37-A141-82E9-12BC3FA13F39}"/>
              </a:ext>
            </a:extLst>
          </p:cNvPr>
          <p:cNvPicPr>
            <a:picLocks noChangeAspect="1"/>
          </p:cNvPicPr>
          <p:nvPr/>
        </p:nvPicPr>
        <p:blipFill>
          <a:blip r:embed="rId4"/>
          <a:stretch>
            <a:fillRect/>
          </a:stretch>
        </p:blipFill>
        <p:spPr>
          <a:xfrm>
            <a:off x="9619518" y="4410813"/>
            <a:ext cx="540468" cy="482190"/>
          </a:xfrm>
          <a:prstGeom prst="rect">
            <a:avLst/>
          </a:prstGeom>
        </p:spPr>
      </p:pic>
      <p:pic>
        <p:nvPicPr>
          <p:cNvPr id="19" name="Picture 18">
            <a:extLst>
              <a:ext uri="{FF2B5EF4-FFF2-40B4-BE49-F238E27FC236}">
                <a16:creationId xmlns:a16="http://schemas.microsoft.com/office/drawing/2014/main" id="{88FCFE65-A8EA-F149-8816-717A632EAC40}"/>
              </a:ext>
            </a:extLst>
          </p:cNvPr>
          <p:cNvPicPr>
            <a:picLocks noChangeAspect="1"/>
          </p:cNvPicPr>
          <p:nvPr/>
        </p:nvPicPr>
        <p:blipFill>
          <a:blip r:embed="rId4"/>
          <a:stretch>
            <a:fillRect/>
          </a:stretch>
        </p:blipFill>
        <p:spPr>
          <a:xfrm>
            <a:off x="7470980" y="4358732"/>
            <a:ext cx="540468" cy="482190"/>
          </a:xfrm>
          <a:prstGeom prst="rect">
            <a:avLst/>
          </a:prstGeom>
        </p:spPr>
      </p:pic>
      <p:pic>
        <p:nvPicPr>
          <p:cNvPr id="2" name="Picture 1">
            <a:extLst>
              <a:ext uri="{FF2B5EF4-FFF2-40B4-BE49-F238E27FC236}">
                <a16:creationId xmlns:a16="http://schemas.microsoft.com/office/drawing/2014/main" id="{08AB660E-DD43-3F4A-9B1D-7E9914D885D8}"/>
              </a:ext>
            </a:extLst>
          </p:cNvPr>
          <p:cNvPicPr>
            <a:picLocks noChangeAspect="1"/>
          </p:cNvPicPr>
          <p:nvPr/>
        </p:nvPicPr>
        <p:blipFill>
          <a:blip r:embed="rId5"/>
          <a:stretch>
            <a:fillRect/>
          </a:stretch>
        </p:blipFill>
        <p:spPr>
          <a:xfrm>
            <a:off x="5645956" y="5328302"/>
            <a:ext cx="900088" cy="482190"/>
          </a:xfrm>
          <a:prstGeom prst="rect">
            <a:avLst/>
          </a:prstGeom>
        </p:spPr>
      </p:pic>
    </p:spTree>
    <p:extLst>
      <p:ext uri="{BB962C8B-B14F-4D97-AF65-F5344CB8AC3E}">
        <p14:creationId xmlns:p14="http://schemas.microsoft.com/office/powerpoint/2010/main" val="2597265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0EFAE9-D81A-DF47-9DF7-9B4868748C7B}"/>
              </a:ext>
            </a:extLst>
          </p:cNvPr>
          <p:cNvSpPr txBox="1"/>
          <p:nvPr/>
        </p:nvSpPr>
        <p:spPr>
          <a:xfrm>
            <a:off x="606287" y="129206"/>
            <a:ext cx="106547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Lab: Stock Trader Lite sample for IBM Cloud Managed OpenShift</a:t>
            </a:r>
          </a:p>
        </p:txBody>
      </p:sp>
      <p:sp>
        <p:nvSpPr>
          <p:cNvPr id="5" name="Rounded Rectangle 4">
            <a:extLst>
              <a:ext uri="{FF2B5EF4-FFF2-40B4-BE49-F238E27FC236}">
                <a16:creationId xmlns:a16="http://schemas.microsoft.com/office/drawing/2014/main" id="{EB8F926A-69A2-D946-A2FB-7FCA837068F6}"/>
              </a:ext>
            </a:extLst>
          </p:cNvPr>
          <p:cNvSpPr/>
          <p:nvPr/>
        </p:nvSpPr>
        <p:spPr>
          <a:xfrm>
            <a:off x="1049410" y="2185198"/>
            <a:ext cx="934278" cy="546653"/>
          </a:xfrm>
          <a:prstGeom prst="roundRect">
            <a:avLst/>
          </a:prstGeom>
          <a:solidFill>
            <a:schemeClr val="bg1">
              <a:alpha val="4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30" b="0" i="0" u="none" strike="noStrike" kern="1200" cap="none" spc="0" normalizeH="0" noProof="0" dirty="0">
                <a:ln>
                  <a:solidFill>
                    <a:prstClr val="white"/>
                  </a:solidFill>
                </a:ln>
                <a:solidFill>
                  <a:schemeClr val="bg1"/>
                </a:solidFill>
                <a:effectLst/>
                <a:uLnTx/>
                <a:uFillTx/>
                <a:latin typeface="+mj-lt"/>
                <a:ea typeface="+mn-ea"/>
                <a:cs typeface="+mn-cs"/>
              </a:rPr>
              <a:t>Browser</a:t>
            </a:r>
          </a:p>
        </p:txBody>
      </p:sp>
      <p:sp>
        <p:nvSpPr>
          <p:cNvPr id="6" name="Rounded Rectangle 5">
            <a:extLst>
              <a:ext uri="{FF2B5EF4-FFF2-40B4-BE49-F238E27FC236}">
                <a16:creationId xmlns:a16="http://schemas.microsoft.com/office/drawing/2014/main" id="{5F5891C0-AA61-F542-B871-42172D0C8D6E}"/>
              </a:ext>
            </a:extLst>
          </p:cNvPr>
          <p:cNvSpPr/>
          <p:nvPr/>
        </p:nvSpPr>
        <p:spPr>
          <a:xfrm>
            <a:off x="2768987" y="546843"/>
            <a:ext cx="5138531" cy="601864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09AB551-89DF-AE49-89C9-DC5D5513119D}"/>
              </a:ext>
            </a:extLst>
          </p:cNvPr>
          <p:cNvSpPr txBox="1"/>
          <p:nvPr/>
        </p:nvSpPr>
        <p:spPr>
          <a:xfrm>
            <a:off x="3765276" y="763181"/>
            <a:ext cx="3945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IBM Cloud Managed OpenShift</a:t>
            </a:r>
          </a:p>
        </p:txBody>
      </p:sp>
      <p:sp>
        <p:nvSpPr>
          <p:cNvPr id="8" name="Rounded Rectangle 7">
            <a:extLst>
              <a:ext uri="{FF2B5EF4-FFF2-40B4-BE49-F238E27FC236}">
                <a16:creationId xmlns:a16="http://schemas.microsoft.com/office/drawing/2014/main" id="{85E4A653-0B58-C046-B14E-952D2D57EC61}"/>
              </a:ext>
            </a:extLst>
          </p:cNvPr>
          <p:cNvSpPr/>
          <p:nvPr/>
        </p:nvSpPr>
        <p:spPr>
          <a:xfrm>
            <a:off x="3105567" y="2224956"/>
            <a:ext cx="934278" cy="546653"/>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solidFill>
                    <a:prstClr val="white"/>
                  </a:solidFill>
                </a:ln>
                <a:solidFill>
                  <a:prstClr val="white"/>
                </a:solidFill>
                <a:effectLst/>
                <a:uLnTx/>
                <a:uFillTx/>
                <a:latin typeface="Calibri" panose="020F0502020204030204"/>
                <a:ea typeface="+mn-ea"/>
                <a:cs typeface="+mn-cs"/>
              </a:rPr>
              <a:t>Tradr</a:t>
            </a:r>
            <a:endPar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(Node)</a:t>
            </a:r>
          </a:p>
        </p:txBody>
      </p:sp>
      <p:sp>
        <p:nvSpPr>
          <p:cNvPr id="9" name="Rounded Rectangle 8">
            <a:extLst>
              <a:ext uri="{FF2B5EF4-FFF2-40B4-BE49-F238E27FC236}">
                <a16:creationId xmlns:a16="http://schemas.microsoft.com/office/drawing/2014/main" id="{26D74BD2-145E-974F-A054-079452CFE065}"/>
              </a:ext>
            </a:extLst>
          </p:cNvPr>
          <p:cNvSpPr/>
          <p:nvPr/>
        </p:nvSpPr>
        <p:spPr>
          <a:xfrm>
            <a:off x="4736104" y="5733168"/>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Mongo</a:t>
            </a:r>
          </a:p>
        </p:txBody>
      </p:sp>
      <p:sp>
        <p:nvSpPr>
          <p:cNvPr id="10" name="Rounded Rectangle 9">
            <a:extLst>
              <a:ext uri="{FF2B5EF4-FFF2-40B4-BE49-F238E27FC236}">
                <a16:creationId xmlns:a16="http://schemas.microsoft.com/office/drawing/2014/main" id="{F7513FC3-0DCA-074F-A7E7-8304EBA94AE5}"/>
              </a:ext>
            </a:extLst>
          </p:cNvPr>
          <p:cNvSpPr/>
          <p:nvPr/>
        </p:nvSpPr>
        <p:spPr>
          <a:xfrm>
            <a:off x="4737653" y="1229714"/>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MariaDB</a:t>
            </a:r>
          </a:p>
        </p:txBody>
      </p:sp>
      <p:sp>
        <p:nvSpPr>
          <p:cNvPr id="11" name="Rounded Rectangle 10">
            <a:extLst>
              <a:ext uri="{FF2B5EF4-FFF2-40B4-BE49-F238E27FC236}">
                <a16:creationId xmlns:a16="http://schemas.microsoft.com/office/drawing/2014/main" id="{7D63BD68-D047-EE46-B197-3433283891E6}"/>
              </a:ext>
            </a:extLst>
          </p:cNvPr>
          <p:cNvSpPr/>
          <p:nvPr/>
        </p:nvSpPr>
        <p:spPr>
          <a:xfrm>
            <a:off x="6433932" y="3712742"/>
            <a:ext cx="934278" cy="546653"/>
          </a:xfrm>
          <a:prstGeom prst="roundRect">
            <a:avLst/>
          </a:prstGeom>
          <a:solidFill>
            <a:srgbClr val="00A4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Kafka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DNS Proxy</a:t>
            </a:r>
          </a:p>
        </p:txBody>
      </p:sp>
      <p:sp>
        <p:nvSpPr>
          <p:cNvPr id="12" name="Rounded Rectangle 11">
            <a:extLst>
              <a:ext uri="{FF2B5EF4-FFF2-40B4-BE49-F238E27FC236}">
                <a16:creationId xmlns:a16="http://schemas.microsoft.com/office/drawing/2014/main" id="{C09BC2E8-2CED-B448-9D9E-D30A6DB5321F}"/>
              </a:ext>
            </a:extLst>
          </p:cNvPr>
          <p:cNvSpPr/>
          <p:nvPr/>
        </p:nvSpPr>
        <p:spPr>
          <a:xfrm>
            <a:off x="3207291" y="3696590"/>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Trade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History </a:t>
            </a:r>
            <a:r>
              <a:rPr kumimoji="0" lang="en-US" sz="105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t>
            </a:r>
            <a:r>
              <a:rPr kumimoji="0" lang="en-US" sz="900" b="0" i="0" u="none" strike="noStrike" kern="1200" cap="none" spc="0" normalizeH="0" baseline="0" noProof="0" dirty="0" err="1">
                <a:ln>
                  <a:solidFill>
                    <a:prstClr val="white"/>
                  </a:solidFill>
                </a:ln>
                <a:solidFill>
                  <a:prstClr val="white"/>
                </a:solidFill>
                <a:effectLst/>
                <a:uLnTx/>
                <a:uFillTx/>
                <a:latin typeface="Calibri" panose="020F0502020204030204"/>
                <a:ea typeface="+mn-ea"/>
                <a:cs typeface="+mn-cs"/>
              </a:rPr>
              <a:t>Microprofile</a:t>
            </a:r>
            <a:r>
              <a:rPr kumimoji="0" lang="en-US" sz="9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t>
            </a:r>
            <a:endParaRPr kumimoji="0" lang="en-US" sz="105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70514B7C-26EA-9040-86F1-2848423B7C4D}"/>
              </a:ext>
            </a:extLst>
          </p:cNvPr>
          <p:cNvSpPr/>
          <p:nvPr/>
        </p:nvSpPr>
        <p:spPr>
          <a:xfrm>
            <a:off x="4737653" y="2237094"/>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Portfolio (Spring)</a:t>
            </a:r>
          </a:p>
        </p:txBody>
      </p:sp>
      <p:sp>
        <p:nvSpPr>
          <p:cNvPr id="14" name="Rounded Rectangle 13">
            <a:extLst>
              <a:ext uri="{FF2B5EF4-FFF2-40B4-BE49-F238E27FC236}">
                <a16:creationId xmlns:a16="http://schemas.microsoft.com/office/drawing/2014/main" id="{4B8CE7AF-9F2F-CF43-90D6-F9EA2EAD50FF}"/>
              </a:ext>
            </a:extLst>
          </p:cNvPr>
          <p:cNvSpPr/>
          <p:nvPr/>
        </p:nvSpPr>
        <p:spPr>
          <a:xfrm>
            <a:off x="6520071" y="2224956"/>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Stock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Quote (Node)</a:t>
            </a:r>
          </a:p>
        </p:txBody>
      </p:sp>
      <p:cxnSp>
        <p:nvCxnSpPr>
          <p:cNvPr id="3" name="Straight Arrow Connector 2">
            <a:extLst>
              <a:ext uri="{FF2B5EF4-FFF2-40B4-BE49-F238E27FC236}">
                <a16:creationId xmlns:a16="http://schemas.microsoft.com/office/drawing/2014/main" id="{41B5B6AD-BD01-0748-9897-BFC89D0F6BA8}"/>
              </a:ext>
            </a:extLst>
          </p:cNvPr>
          <p:cNvCxnSpPr>
            <a:cxnSpLocks/>
          </p:cNvCxnSpPr>
          <p:nvPr/>
        </p:nvCxnSpPr>
        <p:spPr>
          <a:xfrm flipH="1">
            <a:off x="3674430" y="2908306"/>
            <a:ext cx="1346190" cy="725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DAD717-B5D2-0047-9635-19BCEE9F59C8}"/>
              </a:ext>
            </a:extLst>
          </p:cNvPr>
          <p:cNvCxnSpPr>
            <a:cxnSpLocks/>
          </p:cNvCxnSpPr>
          <p:nvPr/>
        </p:nvCxnSpPr>
        <p:spPr>
          <a:xfrm>
            <a:off x="5225708" y="5867476"/>
            <a:ext cx="0" cy="139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02A59AA-DECD-7947-A378-BFBF338754E6}"/>
              </a:ext>
            </a:extLst>
          </p:cNvPr>
          <p:cNvCxnSpPr>
            <a:cxnSpLocks/>
          </p:cNvCxnSpPr>
          <p:nvPr/>
        </p:nvCxnSpPr>
        <p:spPr>
          <a:xfrm flipH="1" flipV="1">
            <a:off x="5250142" y="1852385"/>
            <a:ext cx="2276" cy="32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F28EA0-6AC7-2E46-8914-7A250DB564AD}"/>
              </a:ext>
            </a:extLst>
          </p:cNvPr>
          <p:cNvCxnSpPr/>
          <p:nvPr/>
        </p:nvCxnSpPr>
        <p:spPr>
          <a:xfrm>
            <a:off x="2057820" y="2510420"/>
            <a:ext cx="1047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4EAFE2-0EDA-0F49-8C7C-6F04B857267A}"/>
              </a:ext>
            </a:extLst>
          </p:cNvPr>
          <p:cNvCxnSpPr/>
          <p:nvPr/>
        </p:nvCxnSpPr>
        <p:spPr>
          <a:xfrm>
            <a:off x="4039845" y="2523918"/>
            <a:ext cx="697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80CFDD4-01EE-174C-A6E4-0503FC785C41}"/>
              </a:ext>
            </a:extLst>
          </p:cNvPr>
          <p:cNvCxnSpPr/>
          <p:nvPr/>
        </p:nvCxnSpPr>
        <p:spPr>
          <a:xfrm>
            <a:off x="5684355" y="2510420"/>
            <a:ext cx="83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BC91E4B-D5CE-4141-B5BF-72A1046BB496}"/>
              </a:ext>
            </a:extLst>
          </p:cNvPr>
          <p:cNvSpPr/>
          <p:nvPr/>
        </p:nvSpPr>
        <p:spPr>
          <a:xfrm>
            <a:off x="8497957" y="707730"/>
            <a:ext cx="1928191" cy="3919150"/>
          </a:xfrm>
          <a:prstGeom prst="roundRect">
            <a:avLst/>
          </a:prstGeom>
          <a:solidFill>
            <a:srgbClr val="30CB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5DEE01F7-D818-A14D-A18C-B5D45F9E9A3E}"/>
              </a:ext>
            </a:extLst>
          </p:cNvPr>
          <p:cNvSpPr txBox="1"/>
          <p:nvPr/>
        </p:nvSpPr>
        <p:spPr>
          <a:xfrm>
            <a:off x="8875643" y="881744"/>
            <a:ext cx="15505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IBM Cloud</a:t>
            </a:r>
          </a:p>
        </p:txBody>
      </p:sp>
      <p:sp>
        <p:nvSpPr>
          <p:cNvPr id="29" name="Rounded Rectangle 28">
            <a:extLst>
              <a:ext uri="{FF2B5EF4-FFF2-40B4-BE49-F238E27FC236}">
                <a16:creationId xmlns:a16="http://schemas.microsoft.com/office/drawing/2014/main" id="{18A521C4-1752-6D4E-A72D-6F5858CFAC87}"/>
              </a:ext>
            </a:extLst>
          </p:cNvPr>
          <p:cNvSpPr/>
          <p:nvPr/>
        </p:nvSpPr>
        <p:spPr>
          <a:xfrm>
            <a:off x="8941906" y="2255965"/>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Connect</a:t>
            </a:r>
          </a:p>
        </p:txBody>
      </p:sp>
      <p:sp>
        <p:nvSpPr>
          <p:cNvPr id="30" name="Rounded Rectangle 29">
            <a:extLst>
              <a:ext uri="{FF2B5EF4-FFF2-40B4-BE49-F238E27FC236}">
                <a16:creationId xmlns:a16="http://schemas.microsoft.com/office/drawing/2014/main" id="{3D6906C6-359C-9A48-B1C9-A7A322476EDE}"/>
              </a:ext>
            </a:extLst>
          </p:cNvPr>
          <p:cNvSpPr/>
          <p:nvPr/>
        </p:nvSpPr>
        <p:spPr>
          <a:xfrm>
            <a:off x="10681253" y="2280614"/>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IEX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Cloud API</a:t>
            </a:r>
          </a:p>
        </p:txBody>
      </p:sp>
      <p:cxnSp>
        <p:nvCxnSpPr>
          <p:cNvPr id="32" name="Straight Arrow Connector 31">
            <a:extLst>
              <a:ext uri="{FF2B5EF4-FFF2-40B4-BE49-F238E27FC236}">
                <a16:creationId xmlns:a16="http://schemas.microsoft.com/office/drawing/2014/main" id="{3D831D9C-3AE2-7A47-93D0-6A279D8484DE}"/>
              </a:ext>
            </a:extLst>
          </p:cNvPr>
          <p:cNvCxnSpPr>
            <a:cxnSpLocks/>
          </p:cNvCxnSpPr>
          <p:nvPr/>
        </p:nvCxnSpPr>
        <p:spPr>
          <a:xfrm flipV="1">
            <a:off x="7494105" y="2547561"/>
            <a:ext cx="1381538" cy="1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6B37AA-5273-D74B-AE48-B090316433F2}"/>
              </a:ext>
            </a:extLst>
          </p:cNvPr>
          <p:cNvCxnSpPr>
            <a:cxnSpLocks/>
          </p:cNvCxnSpPr>
          <p:nvPr/>
        </p:nvCxnSpPr>
        <p:spPr>
          <a:xfrm>
            <a:off x="9876183" y="2553940"/>
            <a:ext cx="805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4A8B580F-F552-9447-B488-6C312F6FA5C3}"/>
              </a:ext>
            </a:extLst>
          </p:cNvPr>
          <p:cNvSpPr/>
          <p:nvPr/>
        </p:nvSpPr>
        <p:spPr>
          <a:xfrm>
            <a:off x="8938592" y="3753059"/>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Kafka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(IBM Event Streams)</a:t>
            </a:r>
          </a:p>
        </p:txBody>
      </p:sp>
      <p:cxnSp>
        <p:nvCxnSpPr>
          <p:cNvPr id="15" name="Straight Arrow Connector 14">
            <a:extLst>
              <a:ext uri="{FF2B5EF4-FFF2-40B4-BE49-F238E27FC236}">
                <a16:creationId xmlns:a16="http://schemas.microsoft.com/office/drawing/2014/main" id="{7E5624D4-CDB0-C740-9E42-8670137156A0}"/>
              </a:ext>
            </a:extLst>
          </p:cNvPr>
          <p:cNvCxnSpPr>
            <a:cxnSpLocks/>
          </p:cNvCxnSpPr>
          <p:nvPr/>
        </p:nvCxnSpPr>
        <p:spPr>
          <a:xfrm>
            <a:off x="7454349" y="4005947"/>
            <a:ext cx="1411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1DEA747-AC31-A34B-90CB-1ABC4D0CE029}"/>
              </a:ext>
            </a:extLst>
          </p:cNvPr>
          <p:cNvSpPr/>
          <p:nvPr/>
        </p:nvSpPr>
        <p:spPr>
          <a:xfrm>
            <a:off x="8938592" y="3009515"/>
            <a:ext cx="934278" cy="546653"/>
          </a:xfrm>
          <a:prstGeom prst="roundRect">
            <a:avLst/>
          </a:prstGeom>
          <a:solidFill>
            <a:srgbClr val="E39F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Watson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Tone Analyzer</a:t>
            </a:r>
          </a:p>
        </p:txBody>
      </p:sp>
      <p:cxnSp>
        <p:nvCxnSpPr>
          <p:cNvPr id="21" name="Straight Arrow Connector 20">
            <a:extLst>
              <a:ext uri="{FF2B5EF4-FFF2-40B4-BE49-F238E27FC236}">
                <a16:creationId xmlns:a16="http://schemas.microsoft.com/office/drawing/2014/main" id="{28FD4EAF-5A80-9640-86CB-26A5969C5F34}"/>
              </a:ext>
            </a:extLst>
          </p:cNvPr>
          <p:cNvCxnSpPr>
            <a:cxnSpLocks/>
          </p:cNvCxnSpPr>
          <p:nvPr/>
        </p:nvCxnSpPr>
        <p:spPr>
          <a:xfrm>
            <a:off x="5738194" y="2724014"/>
            <a:ext cx="3127511" cy="54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27E8EF59-0C34-D847-B8BB-FCD453C2E716}"/>
              </a:ext>
            </a:extLst>
          </p:cNvPr>
          <p:cNvSpPr/>
          <p:nvPr/>
        </p:nvSpPr>
        <p:spPr>
          <a:xfrm>
            <a:off x="4736104" y="3690466"/>
            <a:ext cx="934278" cy="546653"/>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Event consumer (Spring)</a:t>
            </a:r>
          </a:p>
        </p:txBody>
      </p:sp>
      <p:cxnSp>
        <p:nvCxnSpPr>
          <p:cNvPr id="37" name="Straight Arrow Connector 36">
            <a:extLst>
              <a:ext uri="{FF2B5EF4-FFF2-40B4-BE49-F238E27FC236}">
                <a16:creationId xmlns:a16="http://schemas.microsoft.com/office/drawing/2014/main" id="{BEB1D388-27C2-814B-B7E4-DFB5612951AF}"/>
              </a:ext>
            </a:extLst>
          </p:cNvPr>
          <p:cNvCxnSpPr>
            <a:cxnSpLocks/>
          </p:cNvCxnSpPr>
          <p:nvPr/>
        </p:nvCxnSpPr>
        <p:spPr>
          <a:xfrm flipH="1">
            <a:off x="5203243" y="4362903"/>
            <a:ext cx="22466" cy="123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979EA4-F006-3A49-AABA-E042220A577C}"/>
              </a:ext>
            </a:extLst>
          </p:cNvPr>
          <p:cNvCxnSpPr>
            <a:cxnSpLocks/>
          </p:cNvCxnSpPr>
          <p:nvPr/>
        </p:nvCxnSpPr>
        <p:spPr>
          <a:xfrm>
            <a:off x="5461254" y="2913432"/>
            <a:ext cx="1316103" cy="73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C20737-D998-DA40-B9EF-415336806EBE}"/>
              </a:ext>
            </a:extLst>
          </p:cNvPr>
          <p:cNvCxnSpPr/>
          <p:nvPr/>
        </p:nvCxnSpPr>
        <p:spPr>
          <a:xfrm>
            <a:off x="3704288" y="4299712"/>
            <a:ext cx="1316331" cy="132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A1917EB-01F6-0448-9AFD-B7E4A484C892}"/>
              </a:ext>
            </a:extLst>
          </p:cNvPr>
          <p:cNvCxnSpPr/>
          <p:nvPr/>
        </p:nvCxnSpPr>
        <p:spPr>
          <a:xfrm>
            <a:off x="5766916" y="3986068"/>
            <a:ext cx="584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FD3286-EF9F-AB43-9F01-3787B42DB4F6}"/>
              </a:ext>
            </a:extLst>
          </p:cNvPr>
          <p:cNvCxnSpPr/>
          <p:nvPr/>
        </p:nvCxnSpPr>
        <p:spPr>
          <a:xfrm>
            <a:off x="5738194" y="2382382"/>
            <a:ext cx="696259"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CE4CEA-4105-C34D-81A8-E84BBF09ABCE}"/>
              </a:ext>
            </a:extLst>
          </p:cNvPr>
          <p:cNvCxnSpPr>
            <a:cxnSpLocks/>
          </p:cNvCxnSpPr>
          <p:nvPr/>
        </p:nvCxnSpPr>
        <p:spPr>
          <a:xfrm>
            <a:off x="7599863" y="2370912"/>
            <a:ext cx="1265842"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0A24CCB-C584-7143-956C-A9F79A2F144D}"/>
              </a:ext>
            </a:extLst>
          </p:cNvPr>
          <p:cNvCxnSpPr>
            <a:cxnSpLocks/>
          </p:cNvCxnSpPr>
          <p:nvPr/>
        </p:nvCxnSpPr>
        <p:spPr>
          <a:xfrm>
            <a:off x="9886225" y="2387324"/>
            <a:ext cx="70726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50A23A-0532-634C-A7C1-30EEF17463F8}"/>
              </a:ext>
            </a:extLst>
          </p:cNvPr>
          <p:cNvCxnSpPr>
            <a:cxnSpLocks/>
          </p:cNvCxnSpPr>
          <p:nvPr/>
        </p:nvCxnSpPr>
        <p:spPr>
          <a:xfrm flipH="1">
            <a:off x="9872870" y="2709687"/>
            <a:ext cx="707260" cy="783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4EB9DEA-157A-2D44-9FA7-2AE06FC9330A}"/>
              </a:ext>
            </a:extLst>
          </p:cNvPr>
          <p:cNvCxnSpPr>
            <a:cxnSpLocks/>
          </p:cNvCxnSpPr>
          <p:nvPr/>
        </p:nvCxnSpPr>
        <p:spPr>
          <a:xfrm flipH="1">
            <a:off x="7553705" y="2668170"/>
            <a:ext cx="1265844" cy="7837"/>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C4EAC76-08E6-B94C-BEF3-0D5F33AA791E}"/>
              </a:ext>
            </a:extLst>
          </p:cNvPr>
          <p:cNvCxnSpPr>
            <a:cxnSpLocks/>
          </p:cNvCxnSpPr>
          <p:nvPr/>
        </p:nvCxnSpPr>
        <p:spPr>
          <a:xfrm flipH="1">
            <a:off x="5718649" y="2667305"/>
            <a:ext cx="680723"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2220174-7740-6149-9762-77176D12C133}"/>
              </a:ext>
            </a:extLst>
          </p:cNvPr>
          <p:cNvCxnSpPr>
            <a:cxnSpLocks/>
          </p:cNvCxnSpPr>
          <p:nvPr/>
        </p:nvCxnSpPr>
        <p:spPr>
          <a:xfrm flipV="1">
            <a:off x="5020619" y="1783945"/>
            <a:ext cx="0" cy="39615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80BFC2-F643-9249-B3EB-1CE7166B61B1}"/>
              </a:ext>
            </a:extLst>
          </p:cNvPr>
          <p:cNvCxnSpPr>
            <a:cxnSpLocks/>
          </p:cNvCxnSpPr>
          <p:nvPr/>
        </p:nvCxnSpPr>
        <p:spPr>
          <a:xfrm>
            <a:off x="4099974" y="2382382"/>
            <a:ext cx="59453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B8AE00-B0E8-4D49-A12B-5606A27583B6}"/>
              </a:ext>
            </a:extLst>
          </p:cNvPr>
          <p:cNvSpPr txBox="1"/>
          <p:nvPr/>
        </p:nvSpPr>
        <p:spPr>
          <a:xfrm>
            <a:off x="2104387" y="2049781"/>
            <a:ext cx="727794" cy="646331"/>
          </a:xfrm>
          <a:prstGeom prst="rect">
            <a:avLst/>
          </a:prstGeom>
          <a:noFill/>
        </p:spPr>
        <p:txBody>
          <a:bodyPr wrap="square" rtlCol="0">
            <a:spAutoFit/>
          </a:bodyPr>
          <a:lstStyle/>
          <a:p>
            <a:pPr algn="ctr"/>
            <a:r>
              <a:rPr lang="en-US" sz="1200" b="1" dirty="0"/>
              <a:t>Buy 100 AAL</a:t>
            </a:r>
          </a:p>
        </p:txBody>
      </p:sp>
      <p:sp>
        <p:nvSpPr>
          <p:cNvPr id="69" name="TextBox 68">
            <a:extLst>
              <a:ext uri="{FF2B5EF4-FFF2-40B4-BE49-F238E27FC236}">
                <a16:creationId xmlns:a16="http://schemas.microsoft.com/office/drawing/2014/main" id="{31AF533B-4853-FE48-A78E-9E7FD7E8BFA8}"/>
              </a:ext>
            </a:extLst>
          </p:cNvPr>
          <p:cNvSpPr txBox="1"/>
          <p:nvPr/>
        </p:nvSpPr>
        <p:spPr>
          <a:xfrm>
            <a:off x="2034809" y="2638430"/>
            <a:ext cx="930964" cy="230832"/>
          </a:xfrm>
          <a:prstGeom prst="rect">
            <a:avLst/>
          </a:prstGeom>
          <a:noFill/>
        </p:spPr>
        <p:txBody>
          <a:bodyPr wrap="square" rtlCol="0">
            <a:spAutoFit/>
          </a:bodyPr>
          <a:lstStyle/>
          <a:p>
            <a:r>
              <a:rPr lang="en-US" sz="900" b="1" dirty="0"/>
              <a:t>Confirmation</a:t>
            </a:r>
          </a:p>
        </p:txBody>
      </p:sp>
      <p:cxnSp>
        <p:nvCxnSpPr>
          <p:cNvPr id="71" name="Straight Arrow Connector 70">
            <a:extLst>
              <a:ext uri="{FF2B5EF4-FFF2-40B4-BE49-F238E27FC236}">
                <a16:creationId xmlns:a16="http://schemas.microsoft.com/office/drawing/2014/main" id="{CCE90533-0B99-6E4B-A47D-2889E2E821A9}"/>
              </a:ext>
            </a:extLst>
          </p:cNvPr>
          <p:cNvCxnSpPr/>
          <p:nvPr/>
        </p:nvCxnSpPr>
        <p:spPr>
          <a:xfrm>
            <a:off x="5684355" y="2783747"/>
            <a:ext cx="1302855" cy="7724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B3EDEF5-B384-7445-8427-2AA39A221725}"/>
              </a:ext>
            </a:extLst>
          </p:cNvPr>
          <p:cNvCxnSpPr/>
          <p:nvPr/>
        </p:nvCxnSpPr>
        <p:spPr>
          <a:xfrm>
            <a:off x="7527105" y="3806315"/>
            <a:ext cx="126584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253A049-2B26-4B4E-874F-16567E87FED1}"/>
              </a:ext>
            </a:extLst>
          </p:cNvPr>
          <p:cNvCxnSpPr>
            <a:cxnSpLocks/>
          </p:cNvCxnSpPr>
          <p:nvPr/>
        </p:nvCxnSpPr>
        <p:spPr>
          <a:xfrm flipH="1">
            <a:off x="7451036" y="4194441"/>
            <a:ext cx="135997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01CC6DD-5EBA-9B45-9B8D-5A2CF840AA11}"/>
              </a:ext>
            </a:extLst>
          </p:cNvPr>
          <p:cNvCxnSpPr/>
          <p:nvPr/>
        </p:nvCxnSpPr>
        <p:spPr>
          <a:xfrm flipH="1">
            <a:off x="5766916" y="4194441"/>
            <a:ext cx="61089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DEC70C7-F76C-5644-84A9-ECC8192EB2A2}"/>
              </a:ext>
            </a:extLst>
          </p:cNvPr>
          <p:cNvCxnSpPr/>
          <p:nvPr/>
        </p:nvCxnSpPr>
        <p:spPr>
          <a:xfrm flipH="1">
            <a:off x="5456566" y="4346555"/>
            <a:ext cx="23079" cy="124759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A9A08F5-A19A-F143-A0DE-5E1510035243}"/>
              </a:ext>
            </a:extLst>
          </p:cNvPr>
          <p:cNvCxnSpPr/>
          <p:nvPr/>
        </p:nvCxnSpPr>
        <p:spPr>
          <a:xfrm flipV="1">
            <a:off x="3572706" y="2802618"/>
            <a:ext cx="1118229" cy="6263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0DA45C2-34CC-7643-9687-A5C8EE822C57}"/>
              </a:ext>
            </a:extLst>
          </p:cNvPr>
          <p:cNvCxnSpPr/>
          <p:nvPr/>
        </p:nvCxnSpPr>
        <p:spPr>
          <a:xfrm flipH="1">
            <a:off x="4131820" y="3115809"/>
            <a:ext cx="1071423" cy="57465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267D094-B5DD-A84D-BE88-F1E24A024FC8}"/>
              </a:ext>
            </a:extLst>
          </p:cNvPr>
          <p:cNvSpPr txBox="1"/>
          <p:nvPr/>
        </p:nvSpPr>
        <p:spPr>
          <a:xfrm>
            <a:off x="2078787" y="2847949"/>
            <a:ext cx="930964" cy="246221"/>
          </a:xfrm>
          <a:prstGeom prst="rect">
            <a:avLst/>
          </a:prstGeom>
          <a:noFill/>
        </p:spPr>
        <p:txBody>
          <a:bodyPr wrap="square" rtlCol="0">
            <a:spAutoFit/>
          </a:bodyPr>
          <a:lstStyle/>
          <a:p>
            <a:r>
              <a:rPr lang="en-US" sz="1000" b="1" dirty="0"/>
              <a:t>Summary</a:t>
            </a:r>
          </a:p>
        </p:txBody>
      </p:sp>
      <p:cxnSp>
        <p:nvCxnSpPr>
          <p:cNvPr id="89" name="Straight Arrow Connector 88">
            <a:extLst>
              <a:ext uri="{FF2B5EF4-FFF2-40B4-BE49-F238E27FC236}">
                <a16:creationId xmlns:a16="http://schemas.microsoft.com/office/drawing/2014/main" id="{2C3EB2ED-82F4-6442-814A-77411C238999}"/>
              </a:ext>
            </a:extLst>
          </p:cNvPr>
          <p:cNvCxnSpPr/>
          <p:nvPr/>
        </p:nvCxnSpPr>
        <p:spPr>
          <a:xfrm flipH="1">
            <a:off x="4087770" y="2667305"/>
            <a:ext cx="549366"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98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1000"/>
                                        <p:tgtEl>
                                          <p:spTgt spid="6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2000"/>
                                        <p:tgtEl>
                                          <p:spTgt spid="59"/>
                                        </p:tgtEl>
                                      </p:cBhvr>
                                    </p:animEffect>
                                  </p:childTnLst>
                                </p:cTn>
                              </p:par>
                            </p:childTnLst>
                          </p:cTn>
                        </p:par>
                        <p:par>
                          <p:cTn id="12" fill="hold">
                            <p:stCondLst>
                              <p:cond delay="3000"/>
                            </p:stCondLst>
                            <p:childTnLst>
                              <p:par>
                                <p:cTn id="13" presetID="9"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2000"/>
                                        <p:tgtEl>
                                          <p:spTgt spid="36"/>
                                        </p:tgtEl>
                                      </p:cBhvr>
                                    </p:animEffect>
                                  </p:childTnLst>
                                </p:cTn>
                              </p:par>
                            </p:childTnLst>
                          </p:cTn>
                        </p:par>
                        <p:par>
                          <p:cTn id="16" fill="hold">
                            <p:stCondLst>
                              <p:cond delay="5000"/>
                            </p:stCondLst>
                            <p:childTnLst>
                              <p:par>
                                <p:cTn id="17" presetID="9"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2000"/>
                                        <p:tgtEl>
                                          <p:spTgt spid="40"/>
                                        </p:tgtEl>
                                      </p:cBhvr>
                                    </p:animEffect>
                                  </p:childTnLst>
                                </p:cTn>
                              </p:par>
                            </p:childTnLst>
                          </p:cTn>
                        </p:par>
                        <p:par>
                          <p:cTn id="20" fill="hold">
                            <p:stCondLst>
                              <p:cond delay="7000"/>
                            </p:stCondLst>
                            <p:childTnLst>
                              <p:par>
                                <p:cTn id="21" presetID="9"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2000"/>
                                        <p:tgtEl>
                                          <p:spTgt spid="42"/>
                                        </p:tgtEl>
                                      </p:cBhvr>
                                    </p:animEffect>
                                  </p:childTnLst>
                                </p:cTn>
                              </p:par>
                            </p:childTnLst>
                          </p:cTn>
                        </p:par>
                        <p:par>
                          <p:cTn id="24" fill="hold">
                            <p:stCondLst>
                              <p:cond delay="9000"/>
                            </p:stCondLst>
                            <p:childTnLst>
                              <p:par>
                                <p:cTn id="25" presetID="9" presetClass="entr" presetSubtype="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2000"/>
                                        <p:tgtEl>
                                          <p:spTgt spid="43"/>
                                        </p:tgtEl>
                                      </p:cBhvr>
                                    </p:animEffect>
                                  </p:childTnLst>
                                </p:cTn>
                              </p:par>
                            </p:childTnLst>
                          </p:cTn>
                        </p:par>
                        <p:par>
                          <p:cTn id="28" fill="hold">
                            <p:stCondLst>
                              <p:cond delay="11000"/>
                            </p:stCondLst>
                            <p:childTnLst>
                              <p:par>
                                <p:cTn id="29" presetID="9"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dissolve">
                                      <p:cBhvr>
                                        <p:cTn id="31" dur="2000"/>
                                        <p:tgtEl>
                                          <p:spTgt spid="46"/>
                                        </p:tgtEl>
                                      </p:cBhvr>
                                    </p:animEffect>
                                  </p:childTnLst>
                                </p:cTn>
                              </p:par>
                            </p:childTnLst>
                          </p:cTn>
                        </p:par>
                        <p:par>
                          <p:cTn id="32" fill="hold">
                            <p:stCondLst>
                              <p:cond delay="13000"/>
                            </p:stCondLst>
                            <p:childTnLst>
                              <p:par>
                                <p:cTn id="33" presetID="9" presetClass="entr" presetSubtype="0"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dissolve">
                                      <p:cBhvr>
                                        <p:cTn id="35" dur="2000"/>
                                        <p:tgtEl>
                                          <p:spTgt spid="48"/>
                                        </p:tgtEl>
                                      </p:cBhvr>
                                    </p:animEffect>
                                  </p:childTnLst>
                                </p:cTn>
                              </p:par>
                            </p:childTnLst>
                          </p:cTn>
                        </p:par>
                        <p:par>
                          <p:cTn id="36" fill="hold">
                            <p:stCondLst>
                              <p:cond delay="15000"/>
                            </p:stCondLst>
                            <p:childTnLst>
                              <p:par>
                                <p:cTn id="37" presetID="9"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2000"/>
                                        <p:tgtEl>
                                          <p:spTgt spid="50"/>
                                        </p:tgtEl>
                                      </p:cBhvr>
                                    </p:animEffect>
                                  </p:childTnLst>
                                </p:cTn>
                              </p:par>
                            </p:childTnLst>
                          </p:cTn>
                        </p:par>
                        <p:par>
                          <p:cTn id="40" fill="hold">
                            <p:stCondLst>
                              <p:cond delay="17000"/>
                            </p:stCondLst>
                            <p:childTnLst>
                              <p:par>
                                <p:cTn id="41" presetID="9" presetClass="entr" presetSubtype="0"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dissolve">
                                      <p:cBhvr>
                                        <p:cTn id="43" dur="2000"/>
                                        <p:tgtEl>
                                          <p:spTgt spid="89"/>
                                        </p:tgtEl>
                                      </p:cBhvr>
                                    </p:animEffect>
                                  </p:childTnLst>
                                </p:cTn>
                              </p:par>
                            </p:childTnLst>
                          </p:cTn>
                        </p:par>
                        <p:par>
                          <p:cTn id="44" fill="hold">
                            <p:stCondLst>
                              <p:cond delay="19000"/>
                            </p:stCondLst>
                            <p:childTnLst>
                              <p:par>
                                <p:cTn id="45" presetID="9"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dissolve">
                                      <p:cBhvr>
                                        <p:cTn id="47" dur="10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dissolve">
                                      <p:cBhvr>
                                        <p:cTn id="52" dur="2000"/>
                                        <p:tgtEl>
                                          <p:spTgt spid="71"/>
                                        </p:tgtEl>
                                      </p:cBhvr>
                                    </p:animEffect>
                                  </p:childTnLst>
                                </p:cTn>
                              </p:par>
                              <p:par>
                                <p:cTn id="53" presetID="9"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dissolve">
                                      <p:cBhvr>
                                        <p:cTn id="55" dur="2000"/>
                                        <p:tgtEl>
                                          <p:spTgt spid="7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dissolve">
                                      <p:cBhvr>
                                        <p:cTn id="60" dur="2000"/>
                                        <p:tgtEl>
                                          <p:spTgt spid="75"/>
                                        </p:tgtEl>
                                      </p:cBhvr>
                                    </p:animEffect>
                                  </p:childTnLst>
                                </p:cTn>
                              </p:par>
                            </p:childTnLst>
                          </p:cTn>
                        </p:par>
                        <p:par>
                          <p:cTn id="61" fill="hold">
                            <p:stCondLst>
                              <p:cond delay="2000"/>
                            </p:stCondLst>
                            <p:childTnLst>
                              <p:par>
                                <p:cTn id="62" presetID="9" presetClass="entr" presetSubtype="0" fill="hold" nodeType="after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dissolve">
                                      <p:cBhvr>
                                        <p:cTn id="64" dur="2000"/>
                                        <p:tgtEl>
                                          <p:spTgt spid="80"/>
                                        </p:tgtEl>
                                      </p:cBhvr>
                                    </p:animEffect>
                                  </p:childTnLst>
                                </p:cTn>
                              </p:par>
                            </p:childTnLst>
                          </p:cTn>
                        </p:par>
                        <p:par>
                          <p:cTn id="65" fill="hold">
                            <p:stCondLst>
                              <p:cond delay="4000"/>
                            </p:stCondLst>
                            <p:childTnLst>
                              <p:par>
                                <p:cTn id="66" presetID="9" presetClass="entr" presetSubtype="0" fill="hold" nodeType="after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dissolve">
                                      <p:cBhvr>
                                        <p:cTn id="68" dur="2000"/>
                                        <p:tgtEl>
                                          <p:spTgt spid="8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86"/>
                                        </p:tgtEl>
                                        <p:attrNameLst>
                                          <p:attrName>style.visibility</p:attrName>
                                        </p:attrNameLst>
                                      </p:cBhvr>
                                      <p:to>
                                        <p:strVal val="visible"/>
                                      </p:to>
                                    </p:set>
                                    <p:animEffect transition="in" filter="dissolve">
                                      <p:cBhvr>
                                        <p:cTn id="73" dur="2000"/>
                                        <p:tgtEl>
                                          <p:spTgt spid="86"/>
                                        </p:tgtEl>
                                      </p:cBhvr>
                                    </p:animEffect>
                                  </p:childTnLst>
                                </p:cTn>
                              </p:par>
                            </p:childTnLst>
                          </p:cTn>
                        </p:par>
                        <p:par>
                          <p:cTn id="74" fill="hold">
                            <p:stCondLst>
                              <p:cond delay="2000"/>
                            </p:stCondLst>
                            <p:childTnLst>
                              <p:par>
                                <p:cTn id="75" presetID="9" presetClass="entr" presetSubtype="0" fill="hold" nodeType="after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dissolve">
                                      <p:cBhvr>
                                        <p:cTn id="77" dur="2000"/>
                                        <p:tgtEl>
                                          <p:spTgt spid="84"/>
                                        </p:tgtEl>
                                      </p:cBhvr>
                                    </p:animEffect>
                                  </p:childTnLst>
                                </p:cTn>
                              </p:par>
                            </p:childTnLst>
                          </p:cTn>
                        </p:par>
                        <p:par>
                          <p:cTn id="78" fill="hold">
                            <p:stCondLst>
                              <p:cond delay="4000"/>
                            </p:stCondLst>
                            <p:childTnLst>
                              <p:par>
                                <p:cTn id="79" presetID="9" presetClass="entr" presetSubtype="0" fill="hold" nodeType="after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dissolve">
                                      <p:cBhvr>
                                        <p:cTn id="81" dur="500"/>
                                        <p:tgtEl>
                                          <p:spTgt spid="89"/>
                                        </p:tgtEl>
                                      </p:cBhvr>
                                    </p:animEffect>
                                  </p:childTnLst>
                                </p:cTn>
                              </p:par>
                            </p:childTnLst>
                          </p:cTn>
                        </p:par>
                        <p:par>
                          <p:cTn id="82" fill="hold">
                            <p:stCondLst>
                              <p:cond delay="4500"/>
                            </p:stCondLst>
                            <p:childTnLst>
                              <p:par>
                                <p:cTn id="83" presetID="9" presetClass="entr" presetSubtype="0" fill="hold" grpId="0" nodeType="after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dissolve">
                                      <p:cBhvr>
                                        <p:cTn id="85"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9" grpId="0"/>
      <p:bldP spid="8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7471</TotalTime>
  <Words>1433</Words>
  <Application>Microsoft Macintosh PowerPoint</Application>
  <PresentationFormat>Widescreen</PresentationFormat>
  <Paragraphs>147</Paragraphs>
  <Slides>10</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Arial</vt:lpstr>
      <vt:lpstr>Calibri</vt:lpstr>
      <vt:lpstr>IBM Plex Sans</vt:lpstr>
      <vt:lpstr>Wingdings</vt:lpstr>
      <vt:lpstr>blk_background_2017</vt:lpstr>
      <vt:lpstr>1_blk_background_2017</vt:lpstr>
      <vt:lpstr>Application Modernization Workshop Microservices Introduction</vt:lpstr>
      <vt:lpstr>Evolution of application architectures</vt:lpstr>
      <vt:lpstr>Key tenets of a microservices architecture</vt:lpstr>
      <vt:lpstr>Why microservices ?</vt:lpstr>
      <vt:lpstr>Microservices Dos and Don’ts </vt:lpstr>
      <vt:lpstr>Microservices Dos and Don’ts (cont’d)</vt:lpstr>
      <vt:lpstr>Microservices Architecture – Cultural change considerations</vt:lpstr>
      <vt:lpstr>Transformed application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David Carew</cp:lastModifiedBy>
  <cp:revision>52</cp:revision>
  <dcterms:created xsi:type="dcterms:W3CDTF">2018-02-27T17:50:26Z</dcterms:created>
  <dcterms:modified xsi:type="dcterms:W3CDTF">2019-12-03T04:44:29Z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